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318" r:id="rId3"/>
    <p:sldId id="316" r:id="rId4"/>
    <p:sldId id="275" r:id="rId5"/>
    <p:sldId id="319" r:id="rId6"/>
    <p:sldId id="325" r:id="rId7"/>
    <p:sldId id="320" r:id="rId8"/>
    <p:sldId id="323" r:id="rId9"/>
    <p:sldId id="326" r:id="rId10"/>
    <p:sldId id="327" r:id="rId11"/>
    <p:sldId id="322" r:id="rId12"/>
    <p:sldId id="315" r:id="rId13"/>
    <p:sldId id="337" r:id="rId14"/>
    <p:sldId id="338" r:id="rId15"/>
    <p:sldId id="340" r:id="rId16"/>
    <p:sldId id="341" r:id="rId17"/>
    <p:sldId id="342" r:id="rId18"/>
    <p:sldId id="343" r:id="rId19"/>
    <p:sldId id="348" r:id="rId20"/>
    <p:sldId id="345" r:id="rId21"/>
    <p:sldId id="346" r:id="rId22"/>
    <p:sldId id="347" r:id="rId23"/>
    <p:sldId id="32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7.svg"/><Relationship Id="rId2" Type="http://schemas.openxmlformats.org/officeDocument/2006/relationships/image" Target="../media/image39.svg"/><Relationship Id="rId1" Type="http://schemas.openxmlformats.org/officeDocument/2006/relationships/image" Target="../media/image32.png"/><Relationship Id="rId6" Type="http://schemas.openxmlformats.org/officeDocument/2006/relationships/image" Target="../media/image43.sv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9.svg"/><Relationship Id="rId4" Type="http://schemas.openxmlformats.org/officeDocument/2006/relationships/image" Target="../media/image41.svg"/><Relationship Id="rId9" Type="http://schemas.openxmlformats.org/officeDocument/2006/relationships/image" Target="../media/image3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svg"/><Relationship Id="rId1" Type="http://schemas.openxmlformats.org/officeDocument/2006/relationships/image" Target="../media/image38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7.svg"/><Relationship Id="rId2" Type="http://schemas.openxmlformats.org/officeDocument/2006/relationships/image" Target="../media/image39.svg"/><Relationship Id="rId1" Type="http://schemas.openxmlformats.org/officeDocument/2006/relationships/image" Target="../media/image32.png"/><Relationship Id="rId6" Type="http://schemas.openxmlformats.org/officeDocument/2006/relationships/image" Target="../media/image43.sv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9.svg"/><Relationship Id="rId4" Type="http://schemas.openxmlformats.org/officeDocument/2006/relationships/image" Target="../media/image41.svg"/><Relationship Id="rId9" Type="http://schemas.openxmlformats.org/officeDocument/2006/relationships/image" Target="../media/image3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svg"/><Relationship Id="rId1" Type="http://schemas.openxmlformats.org/officeDocument/2006/relationships/image" Target="../media/image38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CD5008-38E7-4930-9315-9F542105263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D0C892-CB0F-4953-BFD6-3A1B60955CDA}">
      <dgm:prSet/>
      <dgm:spPr/>
      <dgm:t>
        <a:bodyPr/>
        <a:lstStyle/>
        <a:p>
          <a:r>
            <a:rPr lang="en-IE" dirty="0"/>
            <a:t>Social AI/robots are artefacts that were created to facilitate and engage in social relationships</a:t>
          </a:r>
          <a:endParaRPr lang="en-US" dirty="0"/>
        </a:p>
      </dgm:t>
    </dgm:pt>
    <dgm:pt modelId="{4A7960E2-C494-414A-B8E1-413E1AB2DF88}" type="parTrans" cxnId="{82E11E82-986D-4F57-BA31-B320926FF56E}">
      <dgm:prSet/>
      <dgm:spPr/>
      <dgm:t>
        <a:bodyPr/>
        <a:lstStyle/>
        <a:p>
          <a:endParaRPr lang="en-US"/>
        </a:p>
      </dgm:t>
    </dgm:pt>
    <dgm:pt modelId="{7AA833B2-880C-4F9D-A8AF-D9248F4A0F3D}" type="sibTrans" cxnId="{82E11E82-986D-4F57-BA31-B320926FF56E}">
      <dgm:prSet/>
      <dgm:spPr/>
      <dgm:t>
        <a:bodyPr/>
        <a:lstStyle/>
        <a:p>
          <a:endParaRPr lang="en-US"/>
        </a:p>
      </dgm:t>
    </dgm:pt>
    <dgm:pt modelId="{F2AD0B40-2175-4461-AFCF-4DFC007A8986}">
      <dgm:prSet/>
      <dgm:spPr/>
      <dgm:t>
        <a:bodyPr/>
        <a:lstStyle/>
        <a:p>
          <a:r>
            <a:rPr lang="en-IE" dirty="0"/>
            <a:t>Social AI/robots are liminal objects between machines understood as objects and interactive partners with whom we have a social relationship</a:t>
          </a:r>
          <a:endParaRPr lang="en-US" dirty="0"/>
        </a:p>
      </dgm:t>
    </dgm:pt>
    <dgm:pt modelId="{AF3C9DEA-DDC2-44F5-9B11-E990DE654FFF}" type="parTrans" cxnId="{CCF9BC63-703F-4F57-89CE-55DF48AE921B}">
      <dgm:prSet/>
      <dgm:spPr/>
      <dgm:t>
        <a:bodyPr/>
        <a:lstStyle/>
        <a:p>
          <a:endParaRPr lang="en-US"/>
        </a:p>
      </dgm:t>
    </dgm:pt>
    <dgm:pt modelId="{699A1DD8-A748-4779-B42C-2ABA413336A1}" type="sibTrans" cxnId="{CCF9BC63-703F-4F57-89CE-55DF48AE921B}">
      <dgm:prSet/>
      <dgm:spPr/>
      <dgm:t>
        <a:bodyPr/>
        <a:lstStyle/>
        <a:p>
          <a:endParaRPr lang="en-US"/>
        </a:p>
      </dgm:t>
    </dgm:pt>
    <dgm:pt modelId="{1B37C16C-455F-4E6D-A2FC-233DB49ECC58}">
      <dgm:prSet/>
      <dgm:spPr/>
      <dgm:t>
        <a:bodyPr/>
        <a:lstStyle/>
        <a:p>
          <a:r>
            <a:rPr lang="en-IE" dirty="0"/>
            <a:t>Research shows that we easily engage emotionally with fairly primitive robots or AI, and struggle with </a:t>
          </a:r>
          <a:r>
            <a:rPr lang="en-IE" dirty="0" err="1"/>
            <a:t>anthropomorphisation</a:t>
          </a:r>
          <a:endParaRPr lang="en-US" dirty="0"/>
        </a:p>
      </dgm:t>
    </dgm:pt>
    <dgm:pt modelId="{E3AB3A1D-7C1F-4824-891B-FC8CE5E1F955}" type="parTrans" cxnId="{461F638A-5CA5-442B-8E2B-7EA67585ADA0}">
      <dgm:prSet/>
      <dgm:spPr/>
      <dgm:t>
        <a:bodyPr/>
        <a:lstStyle/>
        <a:p>
          <a:endParaRPr lang="en-US"/>
        </a:p>
      </dgm:t>
    </dgm:pt>
    <dgm:pt modelId="{ED6A18C9-A576-4CE7-8A31-B554784C6689}" type="sibTrans" cxnId="{461F638A-5CA5-442B-8E2B-7EA67585ADA0}">
      <dgm:prSet/>
      <dgm:spPr/>
      <dgm:t>
        <a:bodyPr/>
        <a:lstStyle/>
        <a:p>
          <a:endParaRPr lang="en-US"/>
        </a:p>
      </dgm:t>
    </dgm:pt>
    <dgm:pt modelId="{D0DC0460-C3A4-4AED-B487-F71340B26E9D}" type="pres">
      <dgm:prSet presAssocID="{64CD5008-38E7-4930-9315-9F54210526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B76756-DD12-4CAF-9DBD-0F5EF3B36FE2}" type="pres">
      <dgm:prSet presAssocID="{00D0C892-CB0F-4953-BFD6-3A1B60955CD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433255-081B-43DF-BD2A-D55DBFD9CCA7}" type="pres">
      <dgm:prSet presAssocID="{7AA833B2-880C-4F9D-A8AF-D9248F4A0F3D}" presName="spacer" presStyleCnt="0"/>
      <dgm:spPr/>
    </dgm:pt>
    <dgm:pt modelId="{EFD9111B-F442-4DE3-98A6-0AB67C94533E}" type="pres">
      <dgm:prSet presAssocID="{F2AD0B40-2175-4461-AFCF-4DFC007A89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E7CE46-9608-4714-BE26-485257365143}" type="pres">
      <dgm:prSet presAssocID="{699A1DD8-A748-4779-B42C-2ABA413336A1}" presName="spacer" presStyleCnt="0"/>
      <dgm:spPr/>
    </dgm:pt>
    <dgm:pt modelId="{096EEDBA-B467-4019-BD35-6B6BA173BBF1}" type="pres">
      <dgm:prSet presAssocID="{1B37C16C-455F-4E6D-A2FC-233DB49ECC5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5445B4-A4F1-4E67-BACF-C2599429F7E7}" type="presOf" srcId="{F2AD0B40-2175-4461-AFCF-4DFC007A8986}" destId="{EFD9111B-F442-4DE3-98A6-0AB67C94533E}" srcOrd="0" destOrd="0" presId="urn:microsoft.com/office/officeart/2005/8/layout/vList2"/>
    <dgm:cxn modelId="{277CD604-F1A6-4F72-8BAA-2434028DBCAB}" type="presOf" srcId="{64CD5008-38E7-4930-9315-9F5421052633}" destId="{D0DC0460-C3A4-4AED-B487-F71340B26E9D}" srcOrd="0" destOrd="0" presId="urn:microsoft.com/office/officeart/2005/8/layout/vList2"/>
    <dgm:cxn modelId="{16AB1F36-1B12-499F-B9EC-56BD84F8A1B0}" type="presOf" srcId="{00D0C892-CB0F-4953-BFD6-3A1B60955CDA}" destId="{45B76756-DD12-4CAF-9DBD-0F5EF3B36FE2}" srcOrd="0" destOrd="0" presId="urn:microsoft.com/office/officeart/2005/8/layout/vList2"/>
    <dgm:cxn modelId="{AE57CB99-FF81-4DC6-9C03-90B72D24051D}" type="presOf" srcId="{1B37C16C-455F-4E6D-A2FC-233DB49ECC58}" destId="{096EEDBA-B467-4019-BD35-6B6BA173BBF1}" srcOrd="0" destOrd="0" presId="urn:microsoft.com/office/officeart/2005/8/layout/vList2"/>
    <dgm:cxn modelId="{CCF9BC63-703F-4F57-89CE-55DF48AE921B}" srcId="{64CD5008-38E7-4930-9315-9F5421052633}" destId="{F2AD0B40-2175-4461-AFCF-4DFC007A8986}" srcOrd="1" destOrd="0" parTransId="{AF3C9DEA-DDC2-44F5-9B11-E990DE654FFF}" sibTransId="{699A1DD8-A748-4779-B42C-2ABA413336A1}"/>
    <dgm:cxn modelId="{461F638A-5CA5-442B-8E2B-7EA67585ADA0}" srcId="{64CD5008-38E7-4930-9315-9F5421052633}" destId="{1B37C16C-455F-4E6D-A2FC-233DB49ECC58}" srcOrd="2" destOrd="0" parTransId="{E3AB3A1D-7C1F-4824-891B-FC8CE5E1F955}" sibTransId="{ED6A18C9-A576-4CE7-8A31-B554784C6689}"/>
    <dgm:cxn modelId="{82E11E82-986D-4F57-BA31-B320926FF56E}" srcId="{64CD5008-38E7-4930-9315-9F5421052633}" destId="{00D0C892-CB0F-4953-BFD6-3A1B60955CDA}" srcOrd="0" destOrd="0" parTransId="{4A7960E2-C494-414A-B8E1-413E1AB2DF88}" sibTransId="{7AA833B2-880C-4F9D-A8AF-D9248F4A0F3D}"/>
    <dgm:cxn modelId="{CE3D0538-C794-4A6E-BA3A-735B908BC809}" type="presParOf" srcId="{D0DC0460-C3A4-4AED-B487-F71340B26E9D}" destId="{45B76756-DD12-4CAF-9DBD-0F5EF3B36FE2}" srcOrd="0" destOrd="0" presId="urn:microsoft.com/office/officeart/2005/8/layout/vList2"/>
    <dgm:cxn modelId="{C091FD4A-1D70-4ADC-8DB7-EFCE0C4B4EA8}" type="presParOf" srcId="{D0DC0460-C3A4-4AED-B487-F71340B26E9D}" destId="{C6433255-081B-43DF-BD2A-D55DBFD9CCA7}" srcOrd="1" destOrd="0" presId="urn:microsoft.com/office/officeart/2005/8/layout/vList2"/>
    <dgm:cxn modelId="{3E074ADB-E382-4047-89A3-653A9A7F5D78}" type="presParOf" srcId="{D0DC0460-C3A4-4AED-B487-F71340B26E9D}" destId="{EFD9111B-F442-4DE3-98A6-0AB67C94533E}" srcOrd="2" destOrd="0" presId="urn:microsoft.com/office/officeart/2005/8/layout/vList2"/>
    <dgm:cxn modelId="{4F092374-75ED-4472-9258-27B8B4276BFB}" type="presParOf" srcId="{D0DC0460-C3A4-4AED-B487-F71340B26E9D}" destId="{EFE7CE46-9608-4714-BE26-485257365143}" srcOrd="3" destOrd="0" presId="urn:microsoft.com/office/officeart/2005/8/layout/vList2"/>
    <dgm:cxn modelId="{00BC6038-1265-416F-9067-5A622211E309}" type="presParOf" srcId="{D0DC0460-C3A4-4AED-B487-F71340B26E9D}" destId="{096EEDBA-B467-4019-BD35-6B6BA173BB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AD0A15-ECBC-4BB4-A863-49B714FBB06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E2C22B-5D20-4704-8EAA-117B34341BC5}">
      <dgm:prSet/>
      <dgm:spPr/>
      <dgm:t>
        <a:bodyPr/>
        <a:lstStyle/>
        <a:p>
          <a:r>
            <a:rPr lang="en-GB" dirty="0"/>
            <a:t>A robot that has been developed to contribute to care in domestic, hospital or other care settings (</a:t>
          </a:r>
          <a:r>
            <a:rPr lang="en-GB" dirty="0" err="1"/>
            <a:t>Vallor</a:t>
          </a:r>
          <a:r>
            <a:rPr lang="en-GB" dirty="0"/>
            <a:t>, 2011)</a:t>
          </a:r>
          <a:endParaRPr lang="en-US" dirty="0"/>
        </a:p>
      </dgm:t>
    </dgm:pt>
    <dgm:pt modelId="{8577E15C-79D3-436D-8AAD-B6266BE6BD50}" type="parTrans" cxnId="{3A24B6F3-C0BC-4DA9-A727-1BF65E808536}">
      <dgm:prSet/>
      <dgm:spPr/>
      <dgm:t>
        <a:bodyPr/>
        <a:lstStyle/>
        <a:p>
          <a:endParaRPr lang="en-US"/>
        </a:p>
      </dgm:t>
    </dgm:pt>
    <dgm:pt modelId="{722F8CD3-6361-4ED0-94A4-2230597E9740}" type="sibTrans" cxnId="{3A24B6F3-C0BC-4DA9-A727-1BF65E808536}">
      <dgm:prSet/>
      <dgm:spPr/>
      <dgm:t>
        <a:bodyPr/>
        <a:lstStyle/>
        <a:p>
          <a:endParaRPr lang="en-US"/>
        </a:p>
      </dgm:t>
    </dgm:pt>
    <dgm:pt modelId="{0F3866FA-855E-4CC1-A8FE-CC18891EAAAC}">
      <dgm:prSet/>
      <dgm:spPr/>
      <dgm:t>
        <a:bodyPr/>
        <a:lstStyle/>
        <a:p>
          <a:r>
            <a:rPr lang="en-IE" dirty="0"/>
            <a:t>Roles: </a:t>
          </a:r>
          <a:r>
            <a:rPr lang="en-IE" dirty="0" err="1"/>
            <a:t>Assistence</a:t>
          </a:r>
          <a:r>
            <a:rPr lang="en-IE" dirty="0"/>
            <a:t>, Surveillance, Companionship</a:t>
          </a:r>
          <a:endParaRPr lang="en-US" dirty="0"/>
        </a:p>
      </dgm:t>
    </dgm:pt>
    <dgm:pt modelId="{E59B9F35-EE84-4ACB-81C4-C556050FD7FA}" type="parTrans" cxnId="{5772530A-F023-4CA3-9B1D-7D99CB1A73B8}">
      <dgm:prSet/>
      <dgm:spPr/>
      <dgm:t>
        <a:bodyPr/>
        <a:lstStyle/>
        <a:p>
          <a:endParaRPr lang="en-US"/>
        </a:p>
      </dgm:t>
    </dgm:pt>
    <dgm:pt modelId="{74EE2C11-F150-420D-A38A-B63CF96BC734}" type="sibTrans" cxnId="{5772530A-F023-4CA3-9B1D-7D99CB1A73B8}">
      <dgm:prSet/>
      <dgm:spPr/>
      <dgm:t>
        <a:bodyPr/>
        <a:lstStyle/>
        <a:p>
          <a:endParaRPr lang="en-US"/>
        </a:p>
      </dgm:t>
    </dgm:pt>
    <dgm:pt modelId="{572BBEDE-F22D-4BE5-945D-207EC9313E0F}">
      <dgm:prSet/>
      <dgm:spPr/>
      <dgm:t>
        <a:bodyPr/>
        <a:lstStyle/>
        <a:p>
          <a:r>
            <a:rPr lang="en-US" dirty="0"/>
            <a:t>Prominent especially in care of older persons and children with autism</a:t>
          </a:r>
        </a:p>
      </dgm:t>
    </dgm:pt>
    <dgm:pt modelId="{C1B18631-CA1C-4514-AC11-02227A230347}" type="parTrans" cxnId="{3E6DAF41-A221-4C22-96A7-25C803CB839A}">
      <dgm:prSet/>
      <dgm:spPr/>
      <dgm:t>
        <a:bodyPr/>
        <a:lstStyle/>
        <a:p>
          <a:endParaRPr lang="en-US"/>
        </a:p>
      </dgm:t>
    </dgm:pt>
    <dgm:pt modelId="{BF49EFFC-0E6B-4F3C-9124-DEE63D78D1E0}" type="sibTrans" cxnId="{3E6DAF41-A221-4C22-96A7-25C803CB839A}">
      <dgm:prSet/>
      <dgm:spPr/>
      <dgm:t>
        <a:bodyPr/>
        <a:lstStyle/>
        <a:p>
          <a:endParaRPr lang="en-US"/>
        </a:p>
      </dgm:t>
    </dgm:pt>
    <dgm:pt modelId="{B1A02353-4184-4376-93F3-B97F23777485}">
      <dgm:prSet/>
      <dgm:spPr/>
      <dgm:t>
        <a:bodyPr/>
        <a:lstStyle/>
        <a:p>
          <a:r>
            <a:rPr lang="en-IE" dirty="0"/>
            <a:t>Solution to demographic problem of increase in number of older persons and reduction of number of available carers</a:t>
          </a:r>
          <a:endParaRPr lang="en-US" dirty="0"/>
        </a:p>
      </dgm:t>
    </dgm:pt>
    <dgm:pt modelId="{8ED053AB-EF1E-4879-A880-B933D39634DE}" type="parTrans" cxnId="{A43C9F4F-9F6F-4178-948D-B1629832C832}">
      <dgm:prSet/>
      <dgm:spPr/>
      <dgm:t>
        <a:bodyPr/>
        <a:lstStyle/>
        <a:p>
          <a:endParaRPr lang="en-US"/>
        </a:p>
      </dgm:t>
    </dgm:pt>
    <dgm:pt modelId="{993DFD5F-9DB3-4887-A91B-2D7A75657B25}" type="sibTrans" cxnId="{A43C9F4F-9F6F-4178-948D-B1629832C832}">
      <dgm:prSet/>
      <dgm:spPr/>
      <dgm:t>
        <a:bodyPr/>
        <a:lstStyle/>
        <a:p>
          <a:endParaRPr lang="en-US"/>
        </a:p>
      </dgm:t>
    </dgm:pt>
    <dgm:pt modelId="{0D027E2B-E536-4772-A100-46D46F07D541}">
      <dgm:prSet/>
      <dgm:spPr/>
      <dgm:t>
        <a:bodyPr/>
        <a:lstStyle/>
        <a:p>
          <a:r>
            <a:rPr lang="en-IE" dirty="0"/>
            <a:t>Advantage: available around the clock, lower costs, can compensate deficits in everyday life, delay onset of institutional care</a:t>
          </a:r>
          <a:endParaRPr lang="en-US" dirty="0"/>
        </a:p>
      </dgm:t>
    </dgm:pt>
    <dgm:pt modelId="{2B353869-8276-45A1-958F-4529264D3B94}" type="parTrans" cxnId="{19E60C6B-7A1D-47D2-94BB-77771193A90B}">
      <dgm:prSet/>
      <dgm:spPr/>
      <dgm:t>
        <a:bodyPr/>
        <a:lstStyle/>
        <a:p>
          <a:endParaRPr lang="en-US"/>
        </a:p>
      </dgm:t>
    </dgm:pt>
    <dgm:pt modelId="{3798C34F-1F4D-4F3A-B55B-8989D6225917}" type="sibTrans" cxnId="{19E60C6B-7A1D-47D2-94BB-77771193A90B}">
      <dgm:prSet/>
      <dgm:spPr/>
      <dgm:t>
        <a:bodyPr/>
        <a:lstStyle/>
        <a:p>
          <a:endParaRPr lang="en-US"/>
        </a:p>
      </dgm:t>
    </dgm:pt>
    <dgm:pt modelId="{C99A3328-869B-4A83-AE65-1779D2FFD84F}" type="pres">
      <dgm:prSet presAssocID="{10AD0A15-ECBC-4BB4-A863-49B714FBB06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585184-E214-4214-8242-D6489010A79B}" type="pres">
      <dgm:prSet presAssocID="{B5E2C22B-5D20-4704-8EAA-117B34341BC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863B3-DD7E-4F55-B129-4920E0613383}" type="pres">
      <dgm:prSet presAssocID="{722F8CD3-6361-4ED0-94A4-2230597E9740}" presName="spacer" presStyleCnt="0"/>
      <dgm:spPr/>
    </dgm:pt>
    <dgm:pt modelId="{630B6BBA-79C9-4E81-9321-6EB7E481B30A}" type="pres">
      <dgm:prSet presAssocID="{0F3866FA-855E-4CC1-A8FE-CC18891EAAA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92FDE-2F31-471F-84E9-EA518C722187}" type="pres">
      <dgm:prSet presAssocID="{74EE2C11-F150-420D-A38A-B63CF96BC734}" presName="spacer" presStyleCnt="0"/>
      <dgm:spPr/>
    </dgm:pt>
    <dgm:pt modelId="{0C4C2272-A664-4C18-98D1-B46C96170AF5}" type="pres">
      <dgm:prSet presAssocID="{572BBEDE-F22D-4BE5-945D-207EC9313E0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CFBAEC-B09F-48EF-87C6-E0846ADD7CE3}" type="pres">
      <dgm:prSet presAssocID="{BF49EFFC-0E6B-4F3C-9124-DEE63D78D1E0}" presName="spacer" presStyleCnt="0"/>
      <dgm:spPr/>
    </dgm:pt>
    <dgm:pt modelId="{FB4BDF17-A9ED-4BB3-8630-7C029F550106}" type="pres">
      <dgm:prSet presAssocID="{B1A02353-4184-4376-93F3-B97F2377748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39A6DB-494F-4B1C-A442-C94F806DA39A}" type="pres">
      <dgm:prSet presAssocID="{993DFD5F-9DB3-4887-A91B-2D7A75657B25}" presName="spacer" presStyleCnt="0"/>
      <dgm:spPr/>
    </dgm:pt>
    <dgm:pt modelId="{03C54152-BCB4-4CBA-AD6D-CEABCAD8D05C}" type="pres">
      <dgm:prSet presAssocID="{0D027E2B-E536-4772-A100-46D46F07D541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BE4ED5-4027-4D4B-BF26-E73F8296A478}" type="presOf" srcId="{B1A02353-4184-4376-93F3-B97F23777485}" destId="{FB4BDF17-A9ED-4BB3-8630-7C029F550106}" srcOrd="0" destOrd="0" presId="urn:microsoft.com/office/officeart/2005/8/layout/vList2"/>
    <dgm:cxn modelId="{EF930558-C139-43E4-9EE0-AD7004B617E7}" type="presOf" srcId="{0F3866FA-855E-4CC1-A8FE-CC18891EAAAC}" destId="{630B6BBA-79C9-4E81-9321-6EB7E481B30A}" srcOrd="0" destOrd="0" presId="urn:microsoft.com/office/officeart/2005/8/layout/vList2"/>
    <dgm:cxn modelId="{F01D24A5-D297-4655-9BB5-94446D8E0DEA}" type="presOf" srcId="{10AD0A15-ECBC-4BB4-A863-49B714FBB063}" destId="{C99A3328-869B-4A83-AE65-1779D2FFD84F}" srcOrd="0" destOrd="0" presId="urn:microsoft.com/office/officeart/2005/8/layout/vList2"/>
    <dgm:cxn modelId="{1AA046EB-2013-480F-8AC8-D0C3B8145885}" type="presOf" srcId="{B5E2C22B-5D20-4704-8EAA-117B34341BC5}" destId="{0B585184-E214-4214-8242-D6489010A79B}" srcOrd="0" destOrd="0" presId="urn:microsoft.com/office/officeart/2005/8/layout/vList2"/>
    <dgm:cxn modelId="{930E2608-E591-4D38-B80A-CC83BAB2C9AA}" type="presOf" srcId="{0D027E2B-E536-4772-A100-46D46F07D541}" destId="{03C54152-BCB4-4CBA-AD6D-CEABCAD8D05C}" srcOrd="0" destOrd="0" presId="urn:microsoft.com/office/officeart/2005/8/layout/vList2"/>
    <dgm:cxn modelId="{DA1B1FA8-F38B-46B2-B01C-6379CF280206}" type="presOf" srcId="{572BBEDE-F22D-4BE5-945D-207EC9313E0F}" destId="{0C4C2272-A664-4C18-98D1-B46C96170AF5}" srcOrd="0" destOrd="0" presId="urn:microsoft.com/office/officeart/2005/8/layout/vList2"/>
    <dgm:cxn modelId="{A43C9F4F-9F6F-4178-948D-B1629832C832}" srcId="{10AD0A15-ECBC-4BB4-A863-49B714FBB063}" destId="{B1A02353-4184-4376-93F3-B97F23777485}" srcOrd="3" destOrd="0" parTransId="{8ED053AB-EF1E-4879-A880-B933D39634DE}" sibTransId="{993DFD5F-9DB3-4887-A91B-2D7A75657B25}"/>
    <dgm:cxn modelId="{19E60C6B-7A1D-47D2-94BB-77771193A90B}" srcId="{10AD0A15-ECBC-4BB4-A863-49B714FBB063}" destId="{0D027E2B-E536-4772-A100-46D46F07D541}" srcOrd="4" destOrd="0" parTransId="{2B353869-8276-45A1-958F-4529264D3B94}" sibTransId="{3798C34F-1F4D-4F3A-B55B-8989D6225917}"/>
    <dgm:cxn modelId="{3A24B6F3-C0BC-4DA9-A727-1BF65E808536}" srcId="{10AD0A15-ECBC-4BB4-A863-49B714FBB063}" destId="{B5E2C22B-5D20-4704-8EAA-117B34341BC5}" srcOrd="0" destOrd="0" parTransId="{8577E15C-79D3-436D-8AAD-B6266BE6BD50}" sibTransId="{722F8CD3-6361-4ED0-94A4-2230597E9740}"/>
    <dgm:cxn modelId="{5772530A-F023-4CA3-9B1D-7D99CB1A73B8}" srcId="{10AD0A15-ECBC-4BB4-A863-49B714FBB063}" destId="{0F3866FA-855E-4CC1-A8FE-CC18891EAAAC}" srcOrd="1" destOrd="0" parTransId="{E59B9F35-EE84-4ACB-81C4-C556050FD7FA}" sibTransId="{74EE2C11-F150-420D-A38A-B63CF96BC734}"/>
    <dgm:cxn modelId="{3E6DAF41-A221-4C22-96A7-25C803CB839A}" srcId="{10AD0A15-ECBC-4BB4-A863-49B714FBB063}" destId="{572BBEDE-F22D-4BE5-945D-207EC9313E0F}" srcOrd="2" destOrd="0" parTransId="{C1B18631-CA1C-4514-AC11-02227A230347}" sibTransId="{BF49EFFC-0E6B-4F3C-9124-DEE63D78D1E0}"/>
    <dgm:cxn modelId="{CFED8938-3233-416A-A819-A4C497E8A705}" type="presParOf" srcId="{C99A3328-869B-4A83-AE65-1779D2FFD84F}" destId="{0B585184-E214-4214-8242-D6489010A79B}" srcOrd="0" destOrd="0" presId="urn:microsoft.com/office/officeart/2005/8/layout/vList2"/>
    <dgm:cxn modelId="{4FF33CDF-3BEC-4A9F-B37F-9FDE129C903E}" type="presParOf" srcId="{C99A3328-869B-4A83-AE65-1779D2FFD84F}" destId="{90D863B3-DD7E-4F55-B129-4920E0613383}" srcOrd="1" destOrd="0" presId="urn:microsoft.com/office/officeart/2005/8/layout/vList2"/>
    <dgm:cxn modelId="{7F7BE299-D93E-4B17-87B1-AB503BEE9E37}" type="presParOf" srcId="{C99A3328-869B-4A83-AE65-1779D2FFD84F}" destId="{630B6BBA-79C9-4E81-9321-6EB7E481B30A}" srcOrd="2" destOrd="0" presId="urn:microsoft.com/office/officeart/2005/8/layout/vList2"/>
    <dgm:cxn modelId="{E96306FF-8618-4BBE-9877-E8DFA8419BE7}" type="presParOf" srcId="{C99A3328-869B-4A83-AE65-1779D2FFD84F}" destId="{93792FDE-2F31-471F-84E9-EA518C722187}" srcOrd="3" destOrd="0" presId="urn:microsoft.com/office/officeart/2005/8/layout/vList2"/>
    <dgm:cxn modelId="{7FFE68C2-2349-48B7-8629-784ED1DEDB4B}" type="presParOf" srcId="{C99A3328-869B-4A83-AE65-1779D2FFD84F}" destId="{0C4C2272-A664-4C18-98D1-B46C96170AF5}" srcOrd="4" destOrd="0" presId="urn:microsoft.com/office/officeart/2005/8/layout/vList2"/>
    <dgm:cxn modelId="{79F20BEF-4BDD-4FF4-A1E6-63BE697FB8F7}" type="presParOf" srcId="{C99A3328-869B-4A83-AE65-1779D2FFD84F}" destId="{7ECFBAEC-B09F-48EF-87C6-E0846ADD7CE3}" srcOrd="5" destOrd="0" presId="urn:microsoft.com/office/officeart/2005/8/layout/vList2"/>
    <dgm:cxn modelId="{D08DF1E9-4FDB-430A-9F8B-1E7A0118B7FC}" type="presParOf" srcId="{C99A3328-869B-4A83-AE65-1779D2FFD84F}" destId="{FB4BDF17-A9ED-4BB3-8630-7C029F550106}" srcOrd="6" destOrd="0" presId="urn:microsoft.com/office/officeart/2005/8/layout/vList2"/>
    <dgm:cxn modelId="{753B0723-CC24-4933-8EAB-64ECA93EFFE5}" type="presParOf" srcId="{C99A3328-869B-4A83-AE65-1779D2FFD84F}" destId="{1239A6DB-494F-4B1C-A442-C94F806DA39A}" srcOrd="7" destOrd="0" presId="urn:microsoft.com/office/officeart/2005/8/layout/vList2"/>
    <dgm:cxn modelId="{ABBC86DF-0DD9-4F94-A5E6-653C626738B6}" type="presParOf" srcId="{C99A3328-869B-4A83-AE65-1779D2FFD84F}" destId="{03C54152-BCB4-4CBA-AD6D-CEABCAD8D0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409C31-DD27-487B-8D16-0E60E646A3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C76F733-812C-4272-A043-6A305D68E26A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(1) reduction in human contact</a:t>
          </a:r>
          <a:endParaRPr lang="en-US" dirty="0"/>
        </a:p>
      </dgm:t>
    </dgm:pt>
    <dgm:pt modelId="{BB048C46-479B-4A38-9E39-AF70F9AA1D64}" type="parTrans" cxnId="{1E8FBE74-0595-45F3-BA68-FF1CEC3B8E8E}">
      <dgm:prSet/>
      <dgm:spPr/>
      <dgm:t>
        <a:bodyPr/>
        <a:lstStyle/>
        <a:p>
          <a:endParaRPr lang="en-US"/>
        </a:p>
      </dgm:t>
    </dgm:pt>
    <dgm:pt modelId="{E18FF607-C66B-4B8A-B849-C163127EC801}" type="sibTrans" cxnId="{1E8FBE74-0595-45F3-BA68-FF1CEC3B8E8E}">
      <dgm:prSet/>
      <dgm:spPr/>
      <dgm:t>
        <a:bodyPr/>
        <a:lstStyle/>
        <a:p>
          <a:endParaRPr lang="en-US"/>
        </a:p>
      </dgm:t>
    </dgm:pt>
    <dgm:pt modelId="{C1FF040C-8D85-442B-88BB-F079CAC7722B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(2) objectification and loss of control</a:t>
          </a:r>
          <a:endParaRPr lang="en-US" dirty="0"/>
        </a:p>
      </dgm:t>
    </dgm:pt>
    <dgm:pt modelId="{E4742C0F-D067-44FF-BA77-36939FCF61B0}" type="parTrans" cxnId="{E7B891E1-048B-47D3-84EA-C70B7A64CC61}">
      <dgm:prSet/>
      <dgm:spPr/>
      <dgm:t>
        <a:bodyPr/>
        <a:lstStyle/>
        <a:p>
          <a:endParaRPr lang="en-US"/>
        </a:p>
      </dgm:t>
    </dgm:pt>
    <dgm:pt modelId="{9332563C-6FC0-4F0D-9DAF-3F4042A3F4DE}" type="sibTrans" cxnId="{E7B891E1-048B-47D3-84EA-C70B7A64CC61}">
      <dgm:prSet/>
      <dgm:spPr/>
      <dgm:t>
        <a:bodyPr/>
        <a:lstStyle/>
        <a:p>
          <a:endParaRPr lang="en-US"/>
        </a:p>
      </dgm:t>
    </dgm:pt>
    <dgm:pt modelId="{14CE8F4C-90D3-4705-B146-674286F516BB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(3) a loss of privacy</a:t>
          </a:r>
          <a:endParaRPr lang="en-US" dirty="0"/>
        </a:p>
      </dgm:t>
    </dgm:pt>
    <dgm:pt modelId="{A8B6D5E7-1F2E-459C-BAC8-F558A6422324}" type="parTrans" cxnId="{57CAF2AD-AE28-42CD-982B-D3951D38DCA8}">
      <dgm:prSet/>
      <dgm:spPr/>
      <dgm:t>
        <a:bodyPr/>
        <a:lstStyle/>
        <a:p>
          <a:endParaRPr lang="en-US"/>
        </a:p>
      </dgm:t>
    </dgm:pt>
    <dgm:pt modelId="{D588B743-8AA4-497D-B7D8-CF952FECD1B4}" type="sibTrans" cxnId="{57CAF2AD-AE28-42CD-982B-D3951D38DCA8}">
      <dgm:prSet/>
      <dgm:spPr/>
      <dgm:t>
        <a:bodyPr/>
        <a:lstStyle/>
        <a:p>
          <a:endParaRPr lang="en-US"/>
        </a:p>
      </dgm:t>
    </dgm:pt>
    <dgm:pt modelId="{EDA19D93-B276-42F0-BA27-6010AAC4E4CB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(4) a loss of personal liberty</a:t>
          </a:r>
          <a:endParaRPr lang="en-US" dirty="0"/>
        </a:p>
      </dgm:t>
    </dgm:pt>
    <dgm:pt modelId="{62A220D6-9CEA-4DCE-BA80-97C2DC19E211}" type="parTrans" cxnId="{8C87C46D-EFBE-45A9-A688-DB9CB5394E71}">
      <dgm:prSet/>
      <dgm:spPr/>
      <dgm:t>
        <a:bodyPr/>
        <a:lstStyle/>
        <a:p>
          <a:endParaRPr lang="en-US"/>
        </a:p>
      </dgm:t>
    </dgm:pt>
    <dgm:pt modelId="{7D501A07-EAEF-4C97-B8BC-AE3BE28C1A03}" type="sibTrans" cxnId="{8C87C46D-EFBE-45A9-A688-DB9CB5394E71}">
      <dgm:prSet/>
      <dgm:spPr/>
      <dgm:t>
        <a:bodyPr/>
        <a:lstStyle/>
        <a:p>
          <a:endParaRPr lang="en-US"/>
        </a:p>
      </dgm:t>
    </dgm:pt>
    <dgm:pt modelId="{8F0DCF1E-70C0-47C5-865A-933DF240AF04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(5) deception and </a:t>
          </a:r>
          <a:r>
            <a:rPr lang="en-IE" dirty="0" err="1"/>
            <a:t>infantilisation</a:t>
          </a:r>
          <a:endParaRPr lang="en-US" dirty="0"/>
        </a:p>
      </dgm:t>
    </dgm:pt>
    <dgm:pt modelId="{7D4136A5-4D4D-400E-8BDE-3AE53F19210E}" type="parTrans" cxnId="{AA33D365-AFE6-47FE-A97E-17687F7F3B6D}">
      <dgm:prSet/>
      <dgm:spPr/>
      <dgm:t>
        <a:bodyPr/>
        <a:lstStyle/>
        <a:p>
          <a:endParaRPr lang="en-US"/>
        </a:p>
      </dgm:t>
    </dgm:pt>
    <dgm:pt modelId="{F0DFE9A9-41E9-4C13-9357-9FE866D382EF}" type="sibTrans" cxnId="{AA33D365-AFE6-47FE-A97E-17687F7F3B6D}">
      <dgm:prSet/>
      <dgm:spPr/>
      <dgm:t>
        <a:bodyPr/>
        <a:lstStyle/>
        <a:p>
          <a:endParaRPr lang="en-US"/>
        </a:p>
      </dgm:t>
    </dgm:pt>
    <dgm:pt modelId="{10A55D75-B529-4608-B855-F1E20796C158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(6) </a:t>
          </a:r>
          <a:r>
            <a:rPr lang="en-IE" dirty="0" smtClean="0"/>
            <a:t>Who controls the robot</a:t>
          </a:r>
          <a:endParaRPr lang="en-US" dirty="0"/>
        </a:p>
      </dgm:t>
    </dgm:pt>
    <dgm:pt modelId="{1A74E25F-704A-40E6-89B4-72BBC72089EA}" type="parTrans" cxnId="{F20B93A5-6338-41A6-B72F-163496E186A1}">
      <dgm:prSet/>
      <dgm:spPr/>
      <dgm:t>
        <a:bodyPr/>
        <a:lstStyle/>
        <a:p>
          <a:endParaRPr lang="en-US"/>
        </a:p>
      </dgm:t>
    </dgm:pt>
    <dgm:pt modelId="{3AF7E98F-D09C-4418-99A2-BCCCF9A7D1E5}" type="sibTrans" cxnId="{F20B93A5-6338-41A6-B72F-163496E186A1}">
      <dgm:prSet/>
      <dgm:spPr/>
      <dgm:t>
        <a:bodyPr/>
        <a:lstStyle/>
        <a:p>
          <a:endParaRPr lang="en-US"/>
        </a:p>
      </dgm:t>
    </dgm:pt>
    <dgm:pt modelId="{BED3CC3C-7D28-4282-B78E-7E7F2288B1F8}" type="pres">
      <dgm:prSet presAssocID="{5D409C31-DD27-487B-8D16-0E60E646A3D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39615F-DD56-4B3C-8EF3-2DB307950AF5}" type="pres">
      <dgm:prSet presAssocID="{3C76F733-812C-4272-A043-6A305D68E26A}" presName="compNode" presStyleCnt="0"/>
      <dgm:spPr/>
    </dgm:pt>
    <dgm:pt modelId="{6277E90C-1050-49C3-A4A3-8FD1DBF201B7}" type="pres">
      <dgm:prSet presAssocID="{3C76F733-812C-4272-A043-6A305D68E26A}" presName="bgRect" presStyleLbl="bgShp" presStyleIdx="0" presStyleCnt="6"/>
      <dgm:spPr/>
    </dgm:pt>
    <dgm:pt modelId="{CB5E790A-8BE1-4900-A51E-58D525A26F4C}" type="pres">
      <dgm:prSet presAssocID="{3C76F733-812C-4272-A043-6A305D68E26A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19CDF1B2-0BA1-4524-AC7F-A669A033B882}" type="pres">
      <dgm:prSet presAssocID="{3C76F733-812C-4272-A043-6A305D68E26A}" presName="spaceRect" presStyleCnt="0"/>
      <dgm:spPr/>
    </dgm:pt>
    <dgm:pt modelId="{A6B8DD04-69DE-4711-A009-33768F749D8F}" type="pres">
      <dgm:prSet presAssocID="{3C76F733-812C-4272-A043-6A305D68E26A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8687EF4-7E88-4D7B-9111-5E77908FFE0E}" type="pres">
      <dgm:prSet presAssocID="{E18FF607-C66B-4B8A-B849-C163127EC801}" presName="sibTrans" presStyleCnt="0"/>
      <dgm:spPr/>
    </dgm:pt>
    <dgm:pt modelId="{FBF50C97-F976-4FB2-917B-BC4682837AB6}" type="pres">
      <dgm:prSet presAssocID="{C1FF040C-8D85-442B-88BB-F079CAC7722B}" presName="compNode" presStyleCnt="0"/>
      <dgm:spPr/>
    </dgm:pt>
    <dgm:pt modelId="{CEA96678-B329-4BFC-AAB0-55CFE649FA57}" type="pres">
      <dgm:prSet presAssocID="{C1FF040C-8D85-442B-88BB-F079CAC7722B}" presName="bgRect" presStyleLbl="bgShp" presStyleIdx="1" presStyleCnt="6"/>
      <dgm:spPr/>
    </dgm:pt>
    <dgm:pt modelId="{23FAE520-C75C-4050-BAF4-ED6E0E726176}" type="pres">
      <dgm:prSet presAssocID="{C1FF040C-8D85-442B-88BB-F079CAC7722B}" presName="iconRect" presStyleLbl="nod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D0CF0B8E-E52E-4D75-A6BC-7F4E0D4F6FA0}" type="pres">
      <dgm:prSet presAssocID="{C1FF040C-8D85-442B-88BB-F079CAC7722B}" presName="spaceRect" presStyleCnt="0"/>
      <dgm:spPr/>
    </dgm:pt>
    <dgm:pt modelId="{1A0D0746-26B4-48D2-B5F9-D909FCF86B95}" type="pres">
      <dgm:prSet presAssocID="{C1FF040C-8D85-442B-88BB-F079CAC7722B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168229-D39D-46CA-8B0B-D3AD7CF2DFD4}" type="pres">
      <dgm:prSet presAssocID="{9332563C-6FC0-4F0D-9DAF-3F4042A3F4DE}" presName="sibTrans" presStyleCnt="0"/>
      <dgm:spPr/>
    </dgm:pt>
    <dgm:pt modelId="{4CE8AFAF-8539-48BE-B0C6-6115CC9A5C85}" type="pres">
      <dgm:prSet presAssocID="{14CE8F4C-90D3-4705-B146-674286F516BB}" presName="compNode" presStyleCnt="0"/>
      <dgm:spPr/>
    </dgm:pt>
    <dgm:pt modelId="{0757E528-14B3-4334-96DC-4970248ED06C}" type="pres">
      <dgm:prSet presAssocID="{14CE8F4C-90D3-4705-B146-674286F516BB}" presName="bgRect" presStyleLbl="bgShp" presStyleIdx="2" presStyleCnt="6"/>
      <dgm:spPr/>
    </dgm:pt>
    <dgm:pt modelId="{0E2CD81B-96E1-4BC3-9F08-AA4485DE95C8}" type="pres">
      <dgm:prSet presAssocID="{14CE8F4C-90D3-4705-B146-674286F516BB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80AC7EF-5D39-4147-AE6D-0107566C96C2}" type="pres">
      <dgm:prSet presAssocID="{14CE8F4C-90D3-4705-B146-674286F516BB}" presName="spaceRect" presStyleCnt="0"/>
      <dgm:spPr/>
    </dgm:pt>
    <dgm:pt modelId="{355A88A9-138B-4163-B07F-A577994F3EFA}" type="pres">
      <dgm:prSet presAssocID="{14CE8F4C-90D3-4705-B146-674286F516BB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FDB49F8-7CA9-44CD-AE08-AEB213DBC396}" type="pres">
      <dgm:prSet presAssocID="{D588B743-8AA4-497D-B7D8-CF952FECD1B4}" presName="sibTrans" presStyleCnt="0"/>
      <dgm:spPr/>
    </dgm:pt>
    <dgm:pt modelId="{AA496C2B-BAF5-4E14-95E6-F9FB517DF214}" type="pres">
      <dgm:prSet presAssocID="{EDA19D93-B276-42F0-BA27-6010AAC4E4CB}" presName="compNode" presStyleCnt="0"/>
      <dgm:spPr/>
    </dgm:pt>
    <dgm:pt modelId="{36FD5E3A-9507-448D-BEC3-89250C33C6BF}" type="pres">
      <dgm:prSet presAssocID="{EDA19D93-B276-42F0-BA27-6010AAC4E4CB}" presName="bgRect" presStyleLbl="bgShp" presStyleIdx="3" presStyleCnt="6"/>
      <dgm:spPr/>
    </dgm:pt>
    <dgm:pt modelId="{92DE653D-64B7-4100-8643-A4A534A2A4A5}" type="pres">
      <dgm:prSet presAssocID="{EDA19D93-B276-42F0-BA27-6010AAC4E4CB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B549E6EA-6174-4DEE-8CAA-64FEB5AE4C3E}" type="pres">
      <dgm:prSet presAssocID="{EDA19D93-B276-42F0-BA27-6010AAC4E4CB}" presName="spaceRect" presStyleCnt="0"/>
      <dgm:spPr/>
    </dgm:pt>
    <dgm:pt modelId="{604FD58A-8978-4A72-BE37-F9FFA71A01A8}" type="pres">
      <dgm:prSet presAssocID="{EDA19D93-B276-42F0-BA27-6010AAC4E4CB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D220D7C-8D57-47F1-B9BF-5F200B0C2E47}" type="pres">
      <dgm:prSet presAssocID="{7D501A07-EAEF-4C97-B8BC-AE3BE28C1A03}" presName="sibTrans" presStyleCnt="0"/>
      <dgm:spPr/>
    </dgm:pt>
    <dgm:pt modelId="{B6623CEE-0B6C-45DC-A3AE-C000D90D3B30}" type="pres">
      <dgm:prSet presAssocID="{8F0DCF1E-70C0-47C5-865A-933DF240AF04}" presName="compNode" presStyleCnt="0"/>
      <dgm:spPr/>
    </dgm:pt>
    <dgm:pt modelId="{60EEEDC2-7CFD-49D4-94F0-DE893BDC1555}" type="pres">
      <dgm:prSet presAssocID="{8F0DCF1E-70C0-47C5-865A-933DF240AF04}" presName="bgRect" presStyleLbl="bgShp" presStyleIdx="4" presStyleCnt="6"/>
      <dgm:spPr/>
    </dgm:pt>
    <dgm:pt modelId="{F3854EBD-9E77-4D11-9E6F-A6FDAEA85E0E}" type="pres">
      <dgm:prSet presAssocID="{8F0DCF1E-70C0-47C5-865A-933DF240AF04}" presName="iconRect" presStyleLbl="nod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A0E2C897-B031-459C-8A2E-5AAD0B40C23A}" type="pres">
      <dgm:prSet presAssocID="{8F0DCF1E-70C0-47C5-865A-933DF240AF04}" presName="spaceRect" presStyleCnt="0"/>
      <dgm:spPr/>
    </dgm:pt>
    <dgm:pt modelId="{F9BAA394-00D8-4D22-95C8-9C8EBAB3E2A1}" type="pres">
      <dgm:prSet presAssocID="{8F0DCF1E-70C0-47C5-865A-933DF240AF04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B721C28-0087-49D8-9CF8-DDC303912490}" type="pres">
      <dgm:prSet presAssocID="{F0DFE9A9-41E9-4C13-9357-9FE866D382EF}" presName="sibTrans" presStyleCnt="0"/>
      <dgm:spPr/>
    </dgm:pt>
    <dgm:pt modelId="{2F0294BC-3859-43CE-96EB-B23A3ACB2D8B}" type="pres">
      <dgm:prSet presAssocID="{10A55D75-B529-4608-B855-F1E20796C158}" presName="compNode" presStyleCnt="0"/>
      <dgm:spPr/>
    </dgm:pt>
    <dgm:pt modelId="{977DF676-BB2E-4804-A935-3111F2F9C095}" type="pres">
      <dgm:prSet presAssocID="{10A55D75-B529-4608-B855-F1E20796C158}" presName="bgRect" presStyleLbl="bgShp" presStyleIdx="5" presStyleCnt="6"/>
      <dgm:spPr/>
    </dgm:pt>
    <dgm:pt modelId="{C3171FA4-E9BE-456C-BE27-F4805646F3C3}" type="pres">
      <dgm:prSet presAssocID="{10A55D75-B529-4608-B855-F1E20796C158}" presName="iconRect" presStyleLbl="node1" presStyleIdx="5" presStyleCnt="6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heelchair Access"/>
        </a:ext>
      </dgm:extLst>
    </dgm:pt>
    <dgm:pt modelId="{2DFDECA7-DC56-4D15-9B5E-A1827D6AC21C}" type="pres">
      <dgm:prSet presAssocID="{10A55D75-B529-4608-B855-F1E20796C158}" presName="spaceRect" presStyleCnt="0"/>
      <dgm:spPr/>
    </dgm:pt>
    <dgm:pt modelId="{E61DFDBC-3B5D-4C9E-9FE4-116117EAF371}" type="pres">
      <dgm:prSet presAssocID="{10A55D75-B529-4608-B855-F1E20796C158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14828193-B3F4-44A2-8FCD-06BC3A30525A}" type="presOf" srcId="{3C76F733-812C-4272-A043-6A305D68E26A}" destId="{A6B8DD04-69DE-4711-A009-33768F749D8F}" srcOrd="0" destOrd="0" presId="urn:microsoft.com/office/officeart/2018/2/layout/IconVerticalSolidList"/>
    <dgm:cxn modelId="{EDD2F5E4-FECE-4339-BF30-975F3C6CF683}" type="presOf" srcId="{5D409C31-DD27-487B-8D16-0E60E646A3DB}" destId="{BED3CC3C-7D28-4282-B78E-7E7F2288B1F8}" srcOrd="0" destOrd="0" presId="urn:microsoft.com/office/officeart/2018/2/layout/IconVerticalSolidList"/>
    <dgm:cxn modelId="{AA33D365-AFE6-47FE-A97E-17687F7F3B6D}" srcId="{5D409C31-DD27-487B-8D16-0E60E646A3DB}" destId="{8F0DCF1E-70C0-47C5-865A-933DF240AF04}" srcOrd="4" destOrd="0" parTransId="{7D4136A5-4D4D-400E-8BDE-3AE53F19210E}" sibTransId="{F0DFE9A9-41E9-4C13-9357-9FE866D382EF}"/>
    <dgm:cxn modelId="{1E8FBE74-0595-45F3-BA68-FF1CEC3B8E8E}" srcId="{5D409C31-DD27-487B-8D16-0E60E646A3DB}" destId="{3C76F733-812C-4272-A043-6A305D68E26A}" srcOrd="0" destOrd="0" parTransId="{BB048C46-479B-4A38-9E39-AF70F9AA1D64}" sibTransId="{E18FF607-C66B-4B8A-B849-C163127EC801}"/>
    <dgm:cxn modelId="{8C87C46D-EFBE-45A9-A688-DB9CB5394E71}" srcId="{5D409C31-DD27-487B-8D16-0E60E646A3DB}" destId="{EDA19D93-B276-42F0-BA27-6010AAC4E4CB}" srcOrd="3" destOrd="0" parTransId="{62A220D6-9CEA-4DCE-BA80-97C2DC19E211}" sibTransId="{7D501A07-EAEF-4C97-B8BC-AE3BE28C1A03}"/>
    <dgm:cxn modelId="{E7B891E1-048B-47D3-84EA-C70B7A64CC61}" srcId="{5D409C31-DD27-487B-8D16-0E60E646A3DB}" destId="{C1FF040C-8D85-442B-88BB-F079CAC7722B}" srcOrd="1" destOrd="0" parTransId="{E4742C0F-D067-44FF-BA77-36939FCF61B0}" sibTransId="{9332563C-6FC0-4F0D-9DAF-3F4042A3F4DE}"/>
    <dgm:cxn modelId="{6C807C36-E640-4226-911F-D7C2AC2D2873}" type="presOf" srcId="{EDA19D93-B276-42F0-BA27-6010AAC4E4CB}" destId="{604FD58A-8978-4A72-BE37-F9FFA71A01A8}" srcOrd="0" destOrd="0" presId="urn:microsoft.com/office/officeart/2018/2/layout/IconVerticalSolidList"/>
    <dgm:cxn modelId="{F20B93A5-6338-41A6-B72F-163496E186A1}" srcId="{5D409C31-DD27-487B-8D16-0E60E646A3DB}" destId="{10A55D75-B529-4608-B855-F1E20796C158}" srcOrd="5" destOrd="0" parTransId="{1A74E25F-704A-40E6-89B4-72BBC72089EA}" sibTransId="{3AF7E98F-D09C-4418-99A2-BCCCF9A7D1E5}"/>
    <dgm:cxn modelId="{57CAF2AD-AE28-42CD-982B-D3951D38DCA8}" srcId="{5D409C31-DD27-487B-8D16-0E60E646A3DB}" destId="{14CE8F4C-90D3-4705-B146-674286F516BB}" srcOrd="2" destOrd="0" parTransId="{A8B6D5E7-1F2E-459C-BAC8-F558A6422324}" sibTransId="{D588B743-8AA4-497D-B7D8-CF952FECD1B4}"/>
    <dgm:cxn modelId="{00696BAE-779B-4054-B745-A94A88590721}" type="presOf" srcId="{C1FF040C-8D85-442B-88BB-F079CAC7722B}" destId="{1A0D0746-26B4-48D2-B5F9-D909FCF86B95}" srcOrd="0" destOrd="0" presId="urn:microsoft.com/office/officeart/2018/2/layout/IconVerticalSolidList"/>
    <dgm:cxn modelId="{C18D3E76-D377-4B75-B2FA-715DB68E40F4}" type="presOf" srcId="{8F0DCF1E-70C0-47C5-865A-933DF240AF04}" destId="{F9BAA394-00D8-4D22-95C8-9C8EBAB3E2A1}" srcOrd="0" destOrd="0" presId="urn:microsoft.com/office/officeart/2018/2/layout/IconVerticalSolidList"/>
    <dgm:cxn modelId="{C2FB4C7E-5B61-4D84-ADE6-7A9AA9F255E6}" type="presOf" srcId="{14CE8F4C-90D3-4705-B146-674286F516BB}" destId="{355A88A9-138B-4163-B07F-A577994F3EFA}" srcOrd="0" destOrd="0" presId="urn:microsoft.com/office/officeart/2018/2/layout/IconVerticalSolidList"/>
    <dgm:cxn modelId="{B977E478-72DB-4272-8F8A-EDCDCB60B341}" type="presOf" srcId="{10A55D75-B529-4608-B855-F1E20796C158}" destId="{E61DFDBC-3B5D-4C9E-9FE4-116117EAF371}" srcOrd="0" destOrd="0" presId="urn:microsoft.com/office/officeart/2018/2/layout/IconVerticalSolidList"/>
    <dgm:cxn modelId="{2B963371-E545-49D2-84EF-11E91D54C6C5}" type="presParOf" srcId="{BED3CC3C-7D28-4282-B78E-7E7F2288B1F8}" destId="{6B39615F-DD56-4B3C-8EF3-2DB307950AF5}" srcOrd="0" destOrd="0" presId="urn:microsoft.com/office/officeart/2018/2/layout/IconVerticalSolidList"/>
    <dgm:cxn modelId="{FFC2F68E-B221-4469-9656-6D56A7EF95F9}" type="presParOf" srcId="{6B39615F-DD56-4B3C-8EF3-2DB307950AF5}" destId="{6277E90C-1050-49C3-A4A3-8FD1DBF201B7}" srcOrd="0" destOrd="0" presId="urn:microsoft.com/office/officeart/2018/2/layout/IconVerticalSolidList"/>
    <dgm:cxn modelId="{A206B755-9F7D-4EEF-942D-1DC0BC57AFF7}" type="presParOf" srcId="{6B39615F-DD56-4B3C-8EF3-2DB307950AF5}" destId="{CB5E790A-8BE1-4900-A51E-58D525A26F4C}" srcOrd="1" destOrd="0" presId="urn:microsoft.com/office/officeart/2018/2/layout/IconVerticalSolidList"/>
    <dgm:cxn modelId="{33048654-EFB2-4AF8-9CDC-DBE64417D7DB}" type="presParOf" srcId="{6B39615F-DD56-4B3C-8EF3-2DB307950AF5}" destId="{19CDF1B2-0BA1-4524-AC7F-A669A033B882}" srcOrd="2" destOrd="0" presId="urn:microsoft.com/office/officeart/2018/2/layout/IconVerticalSolidList"/>
    <dgm:cxn modelId="{C9DE4B01-7A0E-42F1-8677-721638AD20E1}" type="presParOf" srcId="{6B39615F-DD56-4B3C-8EF3-2DB307950AF5}" destId="{A6B8DD04-69DE-4711-A009-33768F749D8F}" srcOrd="3" destOrd="0" presId="urn:microsoft.com/office/officeart/2018/2/layout/IconVerticalSolidList"/>
    <dgm:cxn modelId="{FD7512D9-F966-447E-893D-3F559C35BCDE}" type="presParOf" srcId="{BED3CC3C-7D28-4282-B78E-7E7F2288B1F8}" destId="{58687EF4-7E88-4D7B-9111-5E77908FFE0E}" srcOrd="1" destOrd="0" presId="urn:microsoft.com/office/officeart/2018/2/layout/IconVerticalSolidList"/>
    <dgm:cxn modelId="{B9559863-0467-44F5-8085-5C71EF688850}" type="presParOf" srcId="{BED3CC3C-7D28-4282-B78E-7E7F2288B1F8}" destId="{FBF50C97-F976-4FB2-917B-BC4682837AB6}" srcOrd="2" destOrd="0" presId="urn:microsoft.com/office/officeart/2018/2/layout/IconVerticalSolidList"/>
    <dgm:cxn modelId="{CBA675E0-8659-4527-8175-A5A697B0A142}" type="presParOf" srcId="{FBF50C97-F976-4FB2-917B-BC4682837AB6}" destId="{CEA96678-B329-4BFC-AAB0-55CFE649FA57}" srcOrd="0" destOrd="0" presId="urn:microsoft.com/office/officeart/2018/2/layout/IconVerticalSolidList"/>
    <dgm:cxn modelId="{CF637998-1642-4DE0-ABB3-06E8F04009B3}" type="presParOf" srcId="{FBF50C97-F976-4FB2-917B-BC4682837AB6}" destId="{23FAE520-C75C-4050-BAF4-ED6E0E726176}" srcOrd="1" destOrd="0" presId="urn:microsoft.com/office/officeart/2018/2/layout/IconVerticalSolidList"/>
    <dgm:cxn modelId="{CF01DC3E-2A4A-4488-A2FA-02F4278EC763}" type="presParOf" srcId="{FBF50C97-F976-4FB2-917B-BC4682837AB6}" destId="{D0CF0B8E-E52E-4D75-A6BC-7F4E0D4F6FA0}" srcOrd="2" destOrd="0" presId="urn:microsoft.com/office/officeart/2018/2/layout/IconVerticalSolidList"/>
    <dgm:cxn modelId="{9421EC66-9A57-4813-81E9-AA77AF61CD8F}" type="presParOf" srcId="{FBF50C97-F976-4FB2-917B-BC4682837AB6}" destId="{1A0D0746-26B4-48D2-B5F9-D909FCF86B95}" srcOrd="3" destOrd="0" presId="urn:microsoft.com/office/officeart/2018/2/layout/IconVerticalSolidList"/>
    <dgm:cxn modelId="{02245524-8423-4654-929F-5A5BCDE9D2B5}" type="presParOf" srcId="{BED3CC3C-7D28-4282-B78E-7E7F2288B1F8}" destId="{01168229-D39D-46CA-8B0B-D3AD7CF2DFD4}" srcOrd="3" destOrd="0" presId="urn:microsoft.com/office/officeart/2018/2/layout/IconVerticalSolidList"/>
    <dgm:cxn modelId="{988A866A-7678-43E5-AD05-9A1D1F59D390}" type="presParOf" srcId="{BED3CC3C-7D28-4282-B78E-7E7F2288B1F8}" destId="{4CE8AFAF-8539-48BE-B0C6-6115CC9A5C85}" srcOrd="4" destOrd="0" presId="urn:microsoft.com/office/officeart/2018/2/layout/IconVerticalSolidList"/>
    <dgm:cxn modelId="{29E75BA7-240A-4999-9838-62F13F225A01}" type="presParOf" srcId="{4CE8AFAF-8539-48BE-B0C6-6115CC9A5C85}" destId="{0757E528-14B3-4334-96DC-4970248ED06C}" srcOrd="0" destOrd="0" presId="urn:microsoft.com/office/officeart/2018/2/layout/IconVerticalSolidList"/>
    <dgm:cxn modelId="{1D94DC6C-919F-45AC-9A31-97A4AA7D3BB3}" type="presParOf" srcId="{4CE8AFAF-8539-48BE-B0C6-6115CC9A5C85}" destId="{0E2CD81B-96E1-4BC3-9F08-AA4485DE95C8}" srcOrd="1" destOrd="0" presId="urn:microsoft.com/office/officeart/2018/2/layout/IconVerticalSolidList"/>
    <dgm:cxn modelId="{0CC05314-CC39-47D3-ADE2-135790F13961}" type="presParOf" srcId="{4CE8AFAF-8539-48BE-B0C6-6115CC9A5C85}" destId="{880AC7EF-5D39-4147-AE6D-0107566C96C2}" srcOrd="2" destOrd="0" presId="urn:microsoft.com/office/officeart/2018/2/layout/IconVerticalSolidList"/>
    <dgm:cxn modelId="{D8C833DF-2EDF-4F03-B4CB-71B436202AED}" type="presParOf" srcId="{4CE8AFAF-8539-48BE-B0C6-6115CC9A5C85}" destId="{355A88A9-138B-4163-B07F-A577994F3EFA}" srcOrd="3" destOrd="0" presId="urn:microsoft.com/office/officeart/2018/2/layout/IconVerticalSolidList"/>
    <dgm:cxn modelId="{6BAABD7D-D299-475E-8F94-C29B5EC41A83}" type="presParOf" srcId="{BED3CC3C-7D28-4282-B78E-7E7F2288B1F8}" destId="{FFDB49F8-7CA9-44CD-AE08-AEB213DBC396}" srcOrd="5" destOrd="0" presId="urn:microsoft.com/office/officeart/2018/2/layout/IconVerticalSolidList"/>
    <dgm:cxn modelId="{3F367011-A1CC-4F4F-85EE-01A00D375026}" type="presParOf" srcId="{BED3CC3C-7D28-4282-B78E-7E7F2288B1F8}" destId="{AA496C2B-BAF5-4E14-95E6-F9FB517DF214}" srcOrd="6" destOrd="0" presId="urn:microsoft.com/office/officeart/2018/2/layout/IconVerticalSolidList"/>
    <dgm:cxn modelId="{287B54F8-4297-4941-81E8-C7131992EC80}" type="presParOf" srcId="{AA496C2B-BAF5-4E14-95E6-F9FB517DF214}" destId="{36FD5E3A-9507-448D-BEC3-89250C33C6BF}" srcOrd="0" destOrd="0" presId="urn:microsoft.com/office/officeart/2018/2/layout/IconVerticalSolidList"/>
    <dgm:cxn modelId="{22F8FAF1-1FF2-484E-AFDD-F965B049164B}" type="presParOf" srcId="{AA496C2B-BAF5-4E14-95E6-F9FB517DF214}" destId="{92DE653D-64B7-4100-8643-A4A534A2A4A5}" srcOrd="1" destOrd="0" presId="urn:microsoft.com/office/officeart/2018/2/layout/IconVerticalSolidList"/>
    <dgm:cxn modelId="{9E3300F5-7EC1-423A-A6FC-111D1B7823D8}" type="presParOf" srcId="{AA496C2B-BAF5-4E14-95E6-F9FB517DF214}" destId="{B549E6EA-6174-4DEE-8CAA-64FEB5AE4C3E}" srcOrd="2" destOrd="0" presId="urn:microsoft.com/office/officeart/2018/2/layout/IconVerticalSolidList"/>
    <dgm:cxn modelId="{CFED5970-626C-461D-B278-5C52C24459FA}" type="presParOf" srcId="{AA496C2B-BAF5-4E14-95E6-F9FB517DF214}" destId="{604FD58A-8978-4A72-BE37-F9FFA71A01A8}" srcOrd="3" destOrd="0" presId="urn:microsoft.com/office/officeart/2018/2/layout/IconVerticalSolidList"/>
    <dgm:cxn modelId="{B6377FE5-0659-4A84-8524-9E54F57F461B}" type="presParOf" srcId="{BED3CC3C-7D28-4282-B78E-7E7F2288B1F8}" destId="{8D220D7C-8D57-47F1-B9BF-5F200B0C2E47}" srcOrd="7" destOrd="0" presId="urn:microsoft.com/office/officeart/2018/2/layout/IconVerticalSolidList"/>
    <dgm:cxn modelId="{A8E8C7F8-11FE-4D06-A0C1-A41B35B3471E}" type="presParOf" srcId="{BED3CC3C-7D28-4282-B78E-7E7F2288B1F8}" destId="{B6623CEE-0B6C-45DC-A3AE-C000D90D3B30}" srcOrd="8" destOrd="0" presId="urn:microsoft.com/office/officeart/2018/2/layout/IconVerticalSolidList"/>
    <dgm:cxn modelId="{2B9F9A12-6AD9-46F8-B9C6-4070E6828948}" type="presParOf" srcId="{B6623CEE-0B6C-45DC-A3AE-C000D90D3B30}" destId="{60EEEDC2-7CFD-49D4-94F0-DE893BDC1555}" srcOrd="0" destOrd="0" presId="urn:microsoft.com/office/officeart/2018/2/layout/IconVerticalSolidList"/>
    <dgm:cxn modelId="{29C5D01B-FCBB-49B4-B14D-8A4534485297}" type="presParOf" srcId="{B6623CEE-0B6C-45DC-A3AE-C000D90D3B30}" destId="{F3854EBD-9E77-4D11-9E6F-A6FDAEA85E0E}" srcOrd="1" destOrd="0" presId="urn:microsoft.com/office/officeart/2018/2/layout/IconVerticalSolidList"/>
    <dgm:cxn modelId="{78A93F0A-6FFE-4525-A0D0-56737E07AFE7}" type="presParOf" srcId="{B6623CEE-0B6C-45DC-A3AE-C000D90D3B30}" destId="{A0E2C897-B031-459C-8A2E-5AAD0B40C23A}" srcOrd="2" destOrd="0" presId="urn:microsoft.com/office/officeart/2018/2/layout/IconVerticalSolidList"/>
    <dgm:cxn modelId="{03B149D7-C582-4B63-8933-9B8613E1FA68}" type="presParOf" srcId="{B6623CEE-0B6C-45DC-A3AE-C000D90D3B30}" destId="{F9BAA394-00D8-4D22-95C8-9C8EBAB3E2A1}" srcOrd="3" destOrd="0" presId="urn:microsoft.com/office/officeart/2018/2/layout/IconVerticalSolidList"/>
    <dgm:cxn modelId="{05BA95AB-7155-4FCD-BE7B-488E0EBFCAC7}" type="presParOf" srcId="{BED3CC3C-7D28-4282-B78E-7E7F2288B1F8}" destId="{CB721C28-0087-49D8-9CF8-DDC303912490}" srcOrd="9" destOrd="0" presId="urn:microsoft.com/office/officeart/2018/2/layout/IconVerticalSolidList"/>
    <dgm:cxn modelId="{74679CB0-E330-4B65-B68E-242DB1CDD9BB}" type="presParOf" srcId="{BED3CC3C-7D28-4282-B78E-7E7F2288B1F8}" destId="{2F0294BC-3859-43CE-96EB-B23A3ACB2D8B}" srcOrd="10" destOrd="0" presId="urn:microsoft.com/office/officeart/2018/2/layout/IconVerticalSolidList"/>
    <dgm:cxn modelId="{5E12A6F4-5277-4152-A08E-F57A1829E8A4}" type="presParOf" srcId="{2F0294BC-3859-43CE-96EB-B23A3ACB2D8B}" destId="{977DF676-BB2E-4804-A935-3111F2F9C095}" srcOrd="0" destOrd="0" presId="urn:microsoft.com/office/officeart/2018/2/layout/IconVerticalSolidList"/>
    <dgm:cxn modelId="{C9CC6F5E-3C74-4D79-BCB5-BD8604088678}" type="presParOf" srcId="{2F0294BC-3859-43CE-96EB-B23A3ACB2D8B}" destId="{C3171FA4-E9BE-456C-BE27-F4805646F3C3}" srcOrd="1" destOrd="0" presId="urn:microsoft.com/office/officeart/2018/2/layout/IconVerticalSolidList"/>
    <dgm:cxn modelId="{E423FD38-1C62-4208-8DC8-B349650DE2B9}" type="presParOf" srcId="{2F0294BC-3859-43CE-96EB-B23A3ACB2D8B}" destId="{2DFDECA7-DC56-4D15-9B5E-A1827D6AC21C}" srcOrd="2" destOrd="0" presId="urn:microsoft.com/office/officeart/2018/2/layout/IconVerticalSolidList"/>
    <dgm:cxn modelId="{0EFDCED6-62D4-4986-9B35-DC5B7F0907A4}" type="presParOf" srcId="{2F0294BC-3859-43CE-96EB-B23A3ACB2D8B}" destId="{E61DFDBC-3B5D-4C9E-9FE4-116117EAF3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5AF1B8-3AE6-4946-8F2E-F996CC4D5C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9A96428-FB91-4351-A848-ABAFDCF56989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Reducing opportunity of genuine human interaction </a:t>
          </a:r>
          <a:r>
            <a:rPr lang="en-IE" dirty="0" smtClean="0"/>
            <a:t>– especially problematic for applications for vulnerable persons</a:t>
          </a:r>
          <a:endParaRPr lang="en-US" dirty="0"/>
        </a:p>
      </dgm:t>
    </dgm:pt>
    <dgm:pt modelId="{F0C12672-015C-405C-8CB0-D6FABB769813}" type="parTrans" cxnId="{1413E905-4E2A-41CC-80D5-7D9E03CAEC8B}">
      <dgm:prSet/>
      <dgm:spPr/>
      <dgm:t>
        <a:bodyPr/>
        <a:lstStyle/>
        <a:p>
          <a:endParaRPr lang="en-US"/>
        </a:p>
      </dgm:t>
    </dgm:pt>
    <dgm:pt modelId="{60E8CCCE-D892-4568-A907-E80752E32884}" type="sibTrans" cxnId="{1413E905-4E2A-41CC-80D5-7D9E03CAEC8B}">
      <dgm:prSet/>
      <dgm:spPr/>
      <dgm:t>
        <a:bodyPr/>
        <a:lstStyle/>
        <a:p>
          <a:endParaRPr lang="en-US"/>
        </a:p>
      </dgm:t>
    </dgm:pt>
    <dgm:pt modelId="{01D3C88E-E421-4609-BAD3-6207C05520D9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Danger of deceiving users into believing the </a:t>
          </a:r>
          <a:r>
            <a:rPr lang="en-IE" dirty="0" smtClean="0"/>
            <a:t>AI/robot </a:t>
          </a:r>
          <a:r>
            <a:rPr lang="en-IE" dirty="0"/>
            <a:t>has deeper interpersonal capacity than it does and is engaging in a “real” relationship with them</a:t>
          </a:r>
          <a:endParaRPr lang="en-US" dirty="0"/>
        </a:p>
      </dgm:t>
    </dgm:pt>
    <dgm:pt modelId="{3F9311FF-1D71-489B-B6D9-21ED6770BF8A}" type="parTrans" cxnId="{90D60204-2EB4-4D27-A964-7A7258655089}">
      <dgm:prSet/>
      <dgm:spPr/>
      <dgm:t>
        <a:bodyPr/>
        <a:lstStyle/>
        <a:p>
          <a:endParaRPr lang="en-US"/>
        </a:p>
      </dgm:t>
    </dgm:pt>
    <dgm:pt modelId="{535648CA-9AAC-45AC-89D7-8FF852D0A888}" type="sibTrans" cxnId="{90D60204-2EB4-4D27-A964-7A7258655089}">
      <dgm:prSet/>
      <dgm:spPr/>
      <dgm:t>
        <a:bodyPr/>
        <a:lstStyle/>
        <a:p>
          <a:endParaRPr lang="en-US"/>
        </a:p>
      </dgm:t>
    </dgm:pt>
    <dgm:pt modelId="{1E42F41B-EBA6-4F56-9955-B63E8DB9AD8D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Question whether interaction with robots deprives persons of genuine </a:t>
          </a:r>
          <a:r>
            <a:rPr lang="en-IE" dirty="0" smtClean="0"/>
            <a:t>human interaction and </a:t>
          </a:r>
          <a:r>
            <a:rPr lang="en-IE" dirty="0"/>
            <a:t>this constitutes a harm, even if </a:t>
          </a:r>
          <a:r>
            <a:rPr lang="en-IE" dirty="0" smtClean="0"/>
            <a:t>they don’t seem to mind</a:t>
          </a:r>
          <a:endParaRPr lang="en-US" dirty="0"/>
        </a:p>
      </dgm:t>
    </dgm:pt>
    <dgm:pt modelId="{D087FBAB-8928-436A-AAE1-6B86C8F10099}" type="parTrans" cxnId="{828C04CF-92D1-43EA-A008-D05872DCE1DC}">
      <dgm:prSet/>
      <dgm:spPr/>
      <dgm:t>
        <a:bodyPr/>
        <a:lstStyle/>
        <a:p>
          <a:endParaRPr lang="en-US"/>
        </a:p>
      </dgm:t>
    </dgm:pt>
    <dgm:pt modelId="{E21472CE-07DF-433F-A15A-A34BA8D4711F}" type="sibTrans" cxnId="{828C04CF-92D1-43EA-A008-D05872DCE1DC}">
      <dgm:prSet/>
      <dgm:spPr/>
      <dgm:t>
        <a:bodyPr/>
        <a:lstStyle/>
        <a:p>
          <a:endParaRPr lang="en-US"/>
        </a:p>
      </dgm:t>
    </dgm:pt>
    <dgm:pt modelId="{ADEE13CD-5D39-4AB2-B587-E3F5CAAF8D52}" type="pres">
      <dgm:prSet presAssocID="{375AF1B8-3AE6-4946-8F2E-F996CC4D5CB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C50C79-BCF4-452C-B601-A55C2D95C229}" type="pres">
      <dgm:prSet presAssocID="{29A96428-FB91-4351-A848-ABAFDCF56989}" presName="compNode" presStyleCnt="0"/>
      <dgm:spPr/>
    </dgm:pt>
    <dgm:pt modelId="{8B372C10-6AC8-47DD-B996-16E717160022}" type="pres">
      <dgm:prSet presAssocID="{29A96428-FB91-4351-A848-ABAFDCF56989}" presName="bgRect" presStyleLbl="bgShp" presStyleIdx="0" presStyleCnt="3" custScaleY="90909"/>
      <dgm:spPr/>
    </dgm:pt>
    <dgm:pt modelId="{565986F2-4492-4A16-93CC-8C55B2BF070C}" type="pres">
      <dgm:prSet presAssocID="{29A96428-FB91-4351-A848-ABAFDCF569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AE7737E7-5619-4ECB-BF6E-755E0797C835}" type="pres">
      <dgm:prSet presAssocID="{29A96428-FB91-4351-A848-ABAFDCF56989}" presName="spaceRect" presStyleCnt="0"/>
      <dgm:spPr/>
    </dgm:pt>
    <dgm:pt modelId="{E2EC343F-47E2-4989-A767-F34F06B88E01}" type="pres">
      <dgm:prSet presAssocID="{29A96428-FB91-4351-A848-ABAFDCF5698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BE189C9-527B-493F-9B5A-1944D2900F86}" type="pres">
      <dgm:prSet presAssocID="{60E8CCCE-D892-4568-A907-E80752E32884}" presName="sibTrans" presStyleCnt="0"/>
      <dgm:spPr/>
    </dgm:pt>
    <dgm:pt modelId="{4574EC05-0CCC-4675-8585-9E7883989F90}" type="pres">
      <dgm:prSet presAssocID="{01D3C88E-E421-4609-BAD3-6207C05520D9}" presName="compNode" presStyleCnt="0"/>
      <dgm:spPr/>
    </dgm:pt>
    <dgm:pt modelId="{5F545A79-1B0D-45CC-8B13-796767C3AA5A}" type="pres">
      <dgm:prSet presAssocID="{01D3C88E-E421-4609-BAD3-6207C05520D9}" presName="bgRect" presStyleLbl="bgShp" presStyleIdx="1" presStyleCnt="3"/>
      <dgm:spPr/>
    </dgm:pt>
    <dgm:pt modelId="{6DB43707-D72F-4B1E-A041-1F0392B9D313}" type="pres">
      <dgm:prSet presAssocID="{01D3C88E-E421-4609-BAD3-6207C05520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4804FD49-5312-4055-ACF8-AEA9A0A8F461}" type="pres">
      <dgm:prSet presAssocID="{01D3C88E-E421-4609-BAD3-6207C05520D9}" presName="spaceRect" presStyleCnt="0"/>
      <dgm:spPr/>
    </dgm:pt>
    <dgm:pt modelId="{BAC523C8-424C-4E75-B951-C8B55EC4270D}" type="pres">
      <dgm:prSet presAssocID="{01D3C88E-E421-4609-BAD3-6207C05520D9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B9EC102-5181-4FC4-93A9-56561D8E4CF7}" type="pres">
      <dgm:prSet presAssocID="{535648CA-9AAC-45AC-89D7-8FF852D0A888}" presName="sibTrans" presStyleCnt="0"/>
      <dgm:spPr/>
    </dgm:pt>
    <dgm:pt modelId="{809F47B0-DC48-439F-9978-2B1613D67BE0}" type="pres">
      <dgm:prSet presAssocID="{1E42F41B-EBA6-4F56-9955-B63E8DB9AD8D}" presName="compNode" presStyleCnt="0"/>
      <dgm:spPr/>
    </dgm:pt>
    <dgm:pt modelId="{D68E4B2C-28C7-41B4-BB54-DD9FACF802F1}" type="pres">
      <dgm:prSet presAssocID="{1E42F41B-EBA6-4F56-9955-B63E8DB9AD8D}" presName="bgRect" presStyleLbl="bgShp" presStyleIdx="2" presStyleCnt="3"/>
      <dgm:spPr/>
    </dgm:pt>
    <dgm:pt modelId="{6E706078-CA5B-4B3C-AE07-CA347FEA5DE3}" type="pres">
      <dgm:prSet presAssocID="{1E42F41B-EBA6-4F56-9955-B63E8DB9AD8D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47AD3B82-77C3-4268-BC0F-2D51BC22881D}" type="pres">
      <dgm:prSet presAssocID="{1E42F41B-EBA6-4F56-9955-B63E8DB9AD8D}" presName="spaceRect" presStyleCnt="0"/>
      <dgm:spPr/>
    </dgm:pt>
    <dgm:pt modelId="{195F6594-D45D-4A5C-AEF3-43CB3F937D0A}" type="pres">
      <dgm:prSet presAssocID="{1E42F41B-EBA6-4F56-9955-B63E8DB9AD8D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21CB62D-2802-4391-9F11-2BE7D2F437FB}" type="presOf" srcId="{375AF1B8-3AE6-4946-8F2E-F996CC4D5CB8}" destId="{ADEE13CD-5D39-4AB2-B587-E3F5CAAF8D52}" srcOrd="0" destOrd="0" presId="urn:microsoft.com/office/officeart/2018/2/layout/IconVerticalSolidList"/>
    <dgm:cxn modelId="{1413E905-4E2A-41CC-80D5-7D9E03CAEC8B}" srcId="{375AF1B8-3AE6-4946-8F2E-F996CC4D5CB8}" destId="{29A96428-FB91-4351-A848-ABAFDCF56989}" srcOrd="0" destOrd="0" parTransId="{F0C12672-015C-405C-8CB0-D6FABB769813}" sibTransId="{60E8CCCE-D892-4568-A907-E80752E32884}"/>
    <dgm:cxn modelId="{B36FC07C-D4D3-4F57-9808-7150CFFD75A9}" type="presOf" srcId="{29A96428-FB91-4351-A848-ABAFDCF56989}" destId="{E2EC343F-47E2-4989-A767-F34F06B88E01}" srcOrd="0" destOrd="0" presId="urn:microsoft.com/office/officeart/2018/2/layout/IconVerticalSolidList"/>
    <dgm:cxn modelId="{042AF296-A07E-48A0-9AD7-61EB3E13DCF5}" type="presOf" srcId="{01D3C88E-E421-4609-BAD3-6207C05520D9}" destId="{BAC523C8-424C-4E75-B951-C8B55EC4270D}" srcOrd="0" destOrd="0" presId="urn:microsoft.com/office/officeart/2018/2/layout/IconVerticalSolidList"/>
    <dgm:cxn modelId="{B4040E07-5D2B-4460-A4D5-BBAE90CB4912}" type="presOf" srcId="{1E42F41B-EBA6-4F56-9955-B63E8DB9AD8D}" destId="{195F6594-D45D-4A5C-AEF3-43CB3F937D0A}" srcOrd="0" destOrd="0" presId="urn:microsoft.com/office/officeart/2018/2/layout/IconVerticalSolidList"/>
    <dgm:cxn modelId="{90D60204-2EB4-4D27-A964-7A7258655089}" srcId="{375AF1B8-3AE6-4946-8F2E-F996CC4D5CB8}" destId="{01D3C88E-E421-4609-BAD3-6207C05520D9}" srcOrd="1" destOrd="0" parTransId="{3F9311FF-1D71-489B-B6D9-21ED6770BF8A}" sibTransId="{535648CA-9AAC-45AC-89D7-8FF852D0A888}"/>
    <dgm:cxn modelId="{828C04CF-92D1-43EA-A008-D05872DCE1DC}" srcId="{375AF1B8-3AE6-4946-8F2E-F996CC4D5CB8}" destId="{1E42F41B-EBA6-4F56-9955-B63E8DB9AD8D}" srcOrd="2" destOrd="0" parTransId="{D087FBAB-8928-436A-AAE1-6B86C8F10099}" sibTransId="{E21472CE-07DF-433F-A15A-A34BA8D4711F}"/>
    <dgm:cxn modelId="{E56CD29D-46E2-44F9-8C6E-8BD8131E56AD}" type="presParOf" srcId="{ADEE13CD-5D39-4AB2-B587-E3F5CAAF8D52}" destId="{40C50C79-BCF4-452C-B601-A55C2D95C229}" srcOrd="0" destOrd="0" presId="urn:microsoft.com/office/officeart/2018/2/layout/IconVerticalSolidList"/>
    <dgm:cxn modelId="{716AF9C7-A883-467B-950A-DAEB832B3DEC}" type="presParOf" srcId="{40C50C79-BCF4-452C-B601-A55C2D95C229}" destId="{8B372C10-6AC8-47DD-B996-16E717160022}" srcOrd="0" destOrd="0" presId="urn:microsoft.com/office/officeart/2018/2/layout/IconVerticalSolidList"/>
    <dgm:cxn modelId="{D7AAE935-C293-4D09-92AB-42EE4A985789}" type="presParOf" srcId="{40C50C79-BCF4-452C-B601-A55C2D95C229}" destId="{565986F2-4492-4A16-93CC-8C55B2BF070C}" srcOrd="1" destOrd="0" presId="urn:microsoft.com/office/officeart/2018/2/layout/IconVerticalSolidList"/>
    <dgm:cxn modelId="{B7F1D145-CDC2-42E0-BB77-CD425A73CE65}" type="presParOf" srcId="{40C50C79-BCF4-452C-B601-A55C2D95C229}" destId="{AE7737E7-5619-4ECB-BF6E-755E0797C835}" srcOrd="2" destOrd="0" presId="urn:microsoft.com/office/officeart/2018/2/layout/IconVerticalSolidList"/>
    <dgm:cxn modelId="{BEA9A873-AD27-4A75-83D7-9FA59406F1A7}" type="presParOf" srcId="{40C50C79-BCF4-452C-B601-A55C2D95C229}" destId="{E2EC343F-47E2-4989-A767-F34F06B88E01}" srcOrd="3" destOrd="0" presId="urn:microsoft.com/office/officeart/2018/2/layout/IconVerticalSolidList"/>
    <dgm:cxn modelId="{9809FBA3-F641-4B2F-9ACC-5E1CBD2B3699}" type="presParOf" srcId="{ADEE13CD-5D39-4AB2-B587-E3F5CAAF8D52}" destId="{2BE189C9-527B-493F-9B5A-1944D2900F86}" srcOrd="1" destOrd="0" presId="urn:microsoft.com/office/officeart/2018/2/layout/IconVerticalSolidList"/>
    <dgm:cxn modelId="{F8DB5374-3179-4D62-9911-69E836E730C7}" type="presParOf" srcId="{ADEE13CD-5D39-4AB2-B587-E3F5CAAF8D52}" destId="{4574EC05-0CCC-4675-8585-9E7883989F90}" srcOrd="2" destOrd="0" presId="urn:microsoft.com/office/officeart/2018/2/layout/IconVerticalSolidList"/>
    <dgm:cxn modelId="{12FED7B9-7CB9-4E80-A30D-E957671F5DEE}" type="presParOf" srcId="{4574EC05-0CCC-4675-8585-9E7883989F90}" destId="{5F545A79-1B0D-45CC-8B13-796767C3AA5A}" srcOrd="0" destOrd="0" presId="urn:microsoft.com/office/officeart/2018/2/layout/IconVerticalSolidList"/>
    <dgm:cxn modelId="{80A0D28B-ABA5-43A7-8BA9-A9E2D1213281}" type="presParOf" srcId="{4574EC05-0CCC-4675-8585-9E7883989F90}" destId="{6DB43707-D72F-4B1E-A041-1F0392B9D313}" srcOrd="1" destOrd="0" presId="urn:microsoft.com/office/officeart/2018/2/layout/IconVerticalSolidList"/>
    <dgm:cxn modelId="{037E9B02-20E3-4BDE-8197-6704F5B68ACB}" type="presParOf" srcId="{4574EC05-0CCC-4675-8585-9E7883989F90}" destId="{4804FD49-5312-4055-ACF8-AEA9A0A8F461}" srcOrd="2" destOrd="0" presId="urn:microsoft.com/office/officeart/2018/2/layout/IconVerticalSolidList"/>
    <dgm:cxn modelId="{364C055E-BE01-400E-B3E1-C7C9E5D217F6}" type="presParOf" srcId="{4574EC05-0CCC-4675-8585-9E7883989F90}" destId="{BAC523C8-424C-4E75-B951-C8B55EC4270D}" srcOrd="3" destOrd="0" presId="urn:microsoft.com/office/officeart/2018/2/layout/IconVerticalSolidList"/>
    <dgm:cxn modelId="{46BEC740-5B57-4EF1-BBB8-DD467FB7BC1B}" type="presParOf" srcId="{ADEE13CD-5D39-4AB2-B587-E3F5CAAF8D52}" destId="{BB9EC102-5181-4FC4-93A9-56561D8E4CF7}" srcOrd="3" destOrd="0" presId="urn:microsoft.com/office/officeart/2018/2/layout/IconVerticalSolidList"/>
    <dgm:cxn modelId="{7595C6D1-6817-4FE6-A6A9-6884A3AC353A}" type="presParOf" srcId="{ADEE13CD-5D39-4AB2-B587-E3F5CAAF8D52}" destId="{809F47B0-DC48-439F-9978-2B1613D67BE0}" srcOrd="4" destOrd="0" presId="urn:microsoft.com/office/officeart/2018/2/layout/IconVerticalSolidList"/>
    <dgm:cxn modelId="{76126671-26DB-4FBB-8704-0EC2206DD9A9}" type="presParOf" srcId="{809F47B0-DC48-439F-9978-2B1613D67BE0}" destId="{D68E4B2C-28C7-41B4-BB54-DD9FACF802F1}" srcOrd="0" destOrd="0" presId="urn:microsoft.com/office/officeart/2018/2/layout/IconVerticalSolidList"/>
    <dgm:cxn modelId="{809AC508-68DB-4FF5-B156-2C23D694F3FB}" type="presParOf" srcId="{809F47B0-DC48-439F-9978-2B1613D67BE0}" destId="{6E706078-CA5B-4B3C-AE07-CA347FEA5DE3}" srcOrd="1" destOrd="0" presId="urn:microsoft.com/office/officeart/2018/2/layout/IconVerticalSolidList"/>
    <dgm:cxn modelId="{554F97AC-0343-4CDA-88B5-011F236FCA45}" type="presParOf" srcId="{809F47B0-DC48-439F-9978-2B1613D67BE0}" destId="{47AD3B82-77C3-4268-BC0F-2D51BC22881D}" srcOrd="2" destOrd="0" presId="urn:microsoft.com/office/officeart/2018/2/layout/IconVerticalSolidList"/>
    <dgm:cxn modelId="{1B97C520-C6F9-49F7-9183-F358C004117E}" type="presParOf" srcId="{809F47B0-DC48-439F-9978-2B1613D67BE0}" destId="{195F6594-D45D-4A5C-AEF3-43CB3F937D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76756-DD12-4CAF-9DBD-0F5EF3B36FE2}">
      <dsp:nvSpPr>
        <dsp:cNvPr id="0" name=""/>
        <dsp:cNvSpPr/>
      </dsp:nvSpPr>
      <dsp:spPr>
        <a:xfrm>
          <a:off x="0" y="30568"/>
          <a:ext cx="6103242" cy="175390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600" kern="1200" dirty="0"/>
            <a:t>Social AI/robots are artefacts that were created to facilitate and engage in social relationships</a:t>
          </a:r>
          <a:endParaRPr lang="en-US" sz="2600" kern="1200" dirty="0"/>
        </a:p>
      </dsp:txBody>
      <dsp:txXfrm>
        <a:off x="85618" y="116186"/>
        <a:ext cx="5932006" cy="1582667"/>
      </dsp:txXfrm>
    </dsp:sp>
    <dsp:sp modelId="{EFD9111B-F442-4DE3-98A6-0AB67C94533E}">
      <dsp:nvSpPr>
        <dsp:cNvPr id="0" name=""/>
        <dsp:cNvSpPr/>
      </dsp:nvSpPr>
      <dsp:spPr>
        <a:xfrm>
          <a:off x="0" y="1859351"/>
          <a:ext cx="6103242" cy="1753903"/>
        </a:xfrm>
        <a:prstGeom prst="roundRect">
          <a:avLst/>
        </a:prstGeom>
        <a:gradFill rotWithShape="0">
          <a:gsLst>
            <a:gs pos="0">
              <a:schemeClr val="accent2">
                <a:hueOff val="-716791"/>
                <a:satOff val="-17272"/>
                <a:lumOff val="-10393"/>
                <a:alphaOff val="0"/>
                <a:tint val="96000"/>
                <a:lumMod val="100000"/>
              </a:schemeClr>
            </a:gs>
            <a:gs pos="78000">
              <a:schemeClr val="accent2">
                <a:hueOff val="-716791"/>
                <a:satOff val="-17272"/>
                <a:lumOff val="-1039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600" kern="1200" dirty="0"/>
            <a:t>Social AI/robots are liminal objects between machines understood as objects and interactive partners with whom we have a social relationship</a:t>
          </a:r>
          <a:endParaRPr lang="en-US" sz="2600" kern="1200" dirty="0"/>
        </a:p>
      </dsp:txBody>
      <dsp:txXfrm>
        <a:off x="85618" y="1944969"/>
        <a:ext cx="5932006" cy="1582667"/>
      </dsp:txXfrm>
    </dsp:sp>
    <dsp:sp modelId="{096EEDBA-B467-4019-BD35-6B6BA173BBF1}">
      <dsp:nvSpPr>
        <dsp:cNvPr id="0" name=""/>
        <dsp:cNvSpPr/>
      </dsp:nvSpPr>
      <dsp:spPr>
        <a:xfrm>
          <a:off x="0" y="3688135"/>
          <a:ext cx="6103242" cy="1753903"/>
        </a:xfrm>
        <a:prstGeom prst="roundRect">
          <a:avLst/>
        </a:prstGeom>
        <a:gradFill rotWithShape="0">
          <a:gsLst>
            <a:gs pos="0">
              <a:schemeClr val="accent2">
                <a:hueOff val="-1433582"/>
                <a:satOff val="-34544"/>
                <a:lumOff val="-20785"/>
                <a:alphaOff val="0"/>
                <a:tint val="96000"/>
                <a:lumMod val="100000"/>
              </a:schemeClr>
            </a:gs>
            <a:gs pos="78000">
              <a:schemeClr val="accent2">
                <a:hueOff val="-1433582"/>
                <a:satOff val="-34544"/>
                <a:lumOff val="-2078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600" kern="1200" dirty="0"/>
            <a:t>Research shows that we easily engage emotionally with fairly primitive robots or AI, and struggle with </a:t>
          </a:r>
          <a:r>
            <a:rPr lang="en-IE" sz="2600" kern="1200" dirty="0" err="1"/>
            <a:t>anthropomorphisation</a:t>
          </a:r>
          <a:endParaRPr lang="en-US" sz="2600" kern="1200" dirty="0"/>
        </a:p>
      </dsp:txBody>
      <dsp:txXfrm>
        <a:off x="85618" y="3773753"/>
        <a:ext cx="5932006" cy="15826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85184-E214-4214-8242-D6489010A79B}">
      <dsp:nvSpPr>
        <dsp:cNvPr id="0" name=""/>
        <dsp:cNvSpPr/>
      </dsp:nvSpPr>
      <dsp:spPr>
        <a:xfrm>
          <a:off x="0" y="1865"/>
          <a:ext cx="6552727" cy="11583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/>
            <a:t>A robot that has been developed to contribute to care in domestic, hospital or other care settings (</a:t>
          </a:r>
          <a:r>
            <a:rPr lang="en-GB" sz="2200" kern="1200" dirty="0" err="1"/>
            <a:t>Vallor</a:t>
          </a:r>
          <a:r>
            <a:rPr lang="en-GB" sz="2200" kern="1200" dirty="0"/>
            <a:t>, 2011)</a:t>
          </a:r>
          <a:endParaRPr lang="en-US" sz="2200" kern="1200" dirty="0"/>
        </a:p>
      </dsp:txBody>
      <dsp:txXfrm>
        <a:off x="56544" y="58409"/>
        <a:ext cx="6439639" cy="1045212"/>
      </dsp:txXfrm>
    </dsp:sp>
    <dsp:sp modelId="{630B6BBA-79C9-4E81-9321-6EB7E481B30A}">
      <dsp:nvSpPr>
        <dsp:cNvPr id="0" name=""/>
        <dsp:cNvSpPr/>
      </dsp:nvSpPr>
      <dsp:spPr>
        <a:xfrm>
          <a:off x="0" y="1223525"/>
          <a:ext cx="6552727" cy="1158300"/>
        </a:xfrm>
        <a:prstGeom prst="roundRect">
          <a:avLst/>
        </a:prstGeom>
        <a:gradFill rotWithShape="0">
          <a:gsLst>
            <a:gs pos="0">
              <a:schemeClr val="accent2">
                <a:hueOff val="-358396"/>
                <a:satOff val="-8636"/>
                <a:lumOff val="-5196"/>
                <a:alphaOff val="0"/>
                <a:tint val="96000"/>
                <a:lumMod val="100000"/>
              </a:schemeClr>
            </a:gs>
            <a:gs pos="78000">
              <a:schemeClr val="accent2">
                <a:hueOff val="-358396"/>
                <a:satOff val="-8636"/>
                <a:lumOff val="-519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200" kern="1200" dirty="0"/>
            <a:t>Roles: </a:t>
          </a:r>
          <a:r>
            <a:rPr lang="en-IE" sz="2200" kern="1200" dirty="0" err="1"/>
            <a:t>Assistence</a:t>
          </a:r>
          <a:r>
            <a:rPr lang="en-IE" sz="2200" kern="1200" dirty="0"/>
            <a:t>, Surveillance, Companionship</a:t>
          </a:r>
          <a:endParaRPr lang="en-US" sz="2200" kern="1200" dirty="0"/>
        </a:p>
      </dsp:txBody>
      <dsp:txXfrm>
        <a:off x="56544" y="1280069"/>
        <a:ext cx="6439639" cy="1045212"/>
      </dsp:txXfrm>
    </dsp:sp>
    <dsp:sp modelId="{0C4C2272-A664-4C18-98D1-B46C96170AF5}">
      <dsp:nvSpPr>
        <dsp:cNvPr id="0" name=""/>
        <dsp:cNvSpPr/>
      </dsp:nvSpPr>
      <dsp:spPr>
        <a:xfrm>
          <a:off x="0" y="2445185"/>
          <a:ext cx="6552727" cy="1158300"/>
        </a:xfrm>
        <a:prstGeom prst="roundRect">
          <a:avLst/>
        </a:prstGeom>
        <a:gradFill rotWithShape="0">
          <a:gsLst>
            <a:gs pos="0">
              <a:schemeClr val="accent2">
                <a:hueOff val="-716791"/>
                <a:satOff val="-17272"/>
                <a:lumOff val="-10393"/>
                <a:alphaOff val="0"/>
                <a:tint val="96000"/>
                <a:lumMod val="100000"/>
              </a:schemeClr>
            </a:gs>
            <a:gs pos="78000">
              <a:schemeClr val="accent2">
                <a:hueOff val="-716791"/>
                <a:satOff val="-17272"/>
                <a:lumOff val="-1039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Prominent especially in care of older persons and children with autism</a:t>
          </a:r>
        </a:p>
      </dsp:txBody>
      <dsp:txXfrm>
        <a:off x="56544" y="2501729"/>
        <a:ext cx="6439639" cy="1045212"/>
      </dsp:txXfrm>
    </dsp:sp>
    <dsp:sp modelId="{FB4BDF17-A9ED-4BB3-8630-7C029F550106}">
      <dsp:nvSpPr>
        <dsp:cNvPr id="0" name=""/>
        <dsp:cNvSpPr/>
      </dsp:nvSpPr>
      <dsp:spPr>
        <a:xfrm>
          <a:off x="0" y="3666845"/>
          <a:ext cx="6552727" cy="1158300"/>
        </a:xfrm>
        <a:prstGeom prst="roundRect">
          <a:avLst/>
        </a:prstGeom>
        <a:gradFill rotWithShape="0">
          <a:gsLst>
            <a:gs pos="0">
              <a:schemeClr val="accent2">
                <a:hueOff val="-1075187"/>
                <a:satOff val="-25908"/>
                <a:lumOff val="-15589"/>
                <a:alphaOff val="0"/>
                <a:tint val="96000"/>
                <a:lumMod val="100000"/>
              </a:schemeClr>
            </a:gs>
            <a:gs pos="78000">
              <a:schemeClr val="accent2">
                <a:hueOff val="-1075187"/>
                <a:satOff val="-25908"/>
                <a:lumOff val="-1558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200" kern="1200" dirty="0"/>
            <a:t>Solution to demographic problem of increase in number of older persons and reduction of number of available carers</a:t>
          </a:r>
          <a:endParaRPr lang="en-US" sz="2200" kern="1200" dirty="0"/>
        </a:p>
      </dsp:txBody>
      <dsp:txXfrm>
        <a:off x="56544" y="3723389"/>
        <a:ext cx="6439639" cy="1045212"/>
      </dsp:txXfrm>
    </dsp:sp>
    <dsp:sp modelId="{03C54152-BCB4-4CBA-AD6D-CEABCAD8D05C}">
      <dsp:nvSpPr>
        <dsp:cNvPr id="0" name=""/>
        <dsp:cNvSpPr/>
      </dsp:nvSpPr>
      <dsp:spPr>
        <a:xfrm>
          <a:off x="0" y="4888505"/>
          <a:ext cx="6552727" cy="1158300"/>
        </a:xfrm>
        <a:prstGeom prst="roundRect">
          <a:avLst/>
        </a:prstGeom>
        <a:gradFill rotWithShape="0">
          <a:gsLst>
            <a:gs pos="0">
              <a:schemeClr val="accent2">
                <a:hueOff val="-1433582"/>
                <a:satOff val="-34544"/>
                <a:lumOff val="-20785"/>
                <a:alphaOff val="0"/>
                <a:tint val="96000"/>
                <a:lumMod val="100000"/>
              </a:schemeClr>
            </a:gs>
            <a:gs pos="78000">
              <a:schemeClr val="accent2">
                <a:hueOff val="-1433582"/>
                <a:satOff val="-34544"/>
                <a:lumOff val="-2078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200" kern="1200" dirty="0"/>
            <a:t>Advantage: available around the clock, lower costs, can compensate deficits in everyday life, delay onset of institutional care</a:t>
          </a:r>
          <a:endParaRPr lang="en-US" sz="2200" kern="1200" dirty="0"/>
        </a:p>
      </dsp:txBody>
      <dsp:txXfrm>
        <a:off x="56544" y="4945049"/>
        <a:ext cx="6439639" cy="1045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77E90C-1050-49C3-A4A3-8FD1DBF201B7}">
      <dsp:nvSpPr>
        <dsp:cNvPr id="0" name=""/>
        <dsp:cNvSpPr/>
      </dsp:nvSpPr>
      <dsp:spPr>
        <a:xfrm>
          <a:off x="0" y="1979"/>
          <a:ext cx="5637113" cy="84368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5E790A-8BE1-4900-A51E-58D525A26F4C}">
      <dsp:nvSpPr>
        <dsp:cNvPr id="0" name=""/>
        <dsp:cNvSpPr/>
      </dsp:nvSpPr>
      <dsp:spPr>
        <a:xfrm>
          <a:off x="255214" y="191809"/>
          <a:ext cx="464027" cy="4640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8DD04-69DE-4711-A009-33768F749D8F}">
      <dsp:nvSpPr>
        <dsp:cNvPr id="0" name=""/>
        <dsp:cNvSpPr/>
      </dsp:nvSpPr>
      <dsp:spPr>
        <a:xfrm>
          <a:off x="974456" y="1979"/>
          <a:ext cx="4662656" cy="8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290" tIns="89290" rIns="89290" bIns="8929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(1) reduction in human contact</a:t>
          </a:r>
          <a:endParaRPr lang="en-US" sz="1900" kern="1200" dirty="0"/>
        </a:p>
      </dsp:txBody>
      <dsp:txXfrm>
        <a:off x="974456" y="1979"/>
        <a:ext cx="4662656" cy="843685"/>
      </dsp:txXfrm>
    </dsp:sp>
    <dsp:sp modelId="{CEA96678-B329-4BFC-AAB0-55CFE649FA57}">
      <dsp:nvSpPr>
        <dsp:cNvPr id="0" name=""/>
        <dsp:cNvSpPr/>
      </dsp:nvSpPr>
      <dsp:spPr>
        <a:xfrm>
          <a:off x="0" y="1056586"/>
          <a:ext cx="5637113" cy="8436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AE520-C75C-4050-BAF4-ED6E0E726176}">
      <dsp:nvSpPr>
        <dsp:cNvPr id="0" name=""/>
        <dsp:cNvSpPr/>
      </dsp:nvSpPr>
      <dsp:spPr>
        <a:xfrm>
          <a:off x="255214" y="1246416"/>
          <a:ext cx="464027" cy="46402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D0746-26B4-48D2-B5F9-D909FCF86B95}">
      <dsp:nvSpPr>
        <dsp:cNvPr id="0" name=""/>
        <dsp:cNvSpPr/>
      </dsp:nvSpPr>
      <dsp:spPr>
        <a:xfrm>
          <a:off x="974456" y="1056586"/>
          <a:ext cx="4662656" cy="8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290" tIns="89290" rIns="89290" bIns="8929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(2) objectification and loss of control</a:t>
          </a:r>
          <a:endParaRPr lang="en-US" sz="1900" kern="1200" dirty="0"/>
        </a:p>
      </dsp:txBody>
      <dsp:txXfrm>
        <a:off x="974456" y="1056586"/>
        <a:ext cx="4662656" cy="843685"/>
      </dsp:txXfrm>
    </dsp:sp>
    <dsp:sp modelId="{0757E528-14B3-4334-96DC-4970248ED06C}">
      <dsp:nvSpPr>
        <dsp:cNvPr id="0" name=""/>
        <dsp:cNvSpPr/>
      </dsp:nvSpPr>
      <dsp:spPr>
        <a:xfrm>
          <a:off x="0" y="2111193"/>
          <a:ext cx="5637113" cy="84368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CD81B-96E1-4BC3-9F08-AA4485DE95C8}">
      <dsp:nvSpPr>
        <dsp:cNvPr id="0" name=""/>
        <dsp:cNvSpPr/>
      </dsp:nvSpPr>
      <dsp:spPr>
        <a:xfrm>
          <a:off x="255214" y="2301023"/>
          <a:ext cx="464027" cy="46402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A88A9-138B-4163-B07F-A577994F3EFA}">
      <dsp:nvSpPr>
        <dsp:cNvPr id="0" name=""/>
        <dsp:cNvSpPr/>
      </dsp:nvSpPr>
      <dsp:spPr>
        <a:xfrm>
          <a:off x="974456" y="2111193"/>
          <a:ext cx="4662656" cy="8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290" tIns="89290" rIns="89290" bIns="8929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(3) a loss of privacy</a:t>
          </a:r>
          <a:endParaRPr lang="en-US" sz="1900" kern="1200" dirty="0"/>
        </a:p>
      </dsp:txBody>
      <dsp:txXfrm>
        <a:off x="974456" y="2111193"/>
        <a:ext cx="4662656" cy="843685"/>
      </dsp:txXfrm>
    </dsp:sp>
    <dsp:sp modelId="{36FD5E3A-9507-448D-BEC3-89250C33C6BF}">
      <dsp:nvSpPr>
        <dsp:cNvPr id="0" name=""/>
        <dsp:cNvSpPr/>
      </dsp:nvSpPr>
      <dsp:spPr>
        <a:xfrm>
          <a:off x="0" y="3165800"/>
          <a:ext cx="5637113" cy="84368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E653D-64B7-4100-8643-A4A534A2A4A5}">
      <dsp:nvSpPr>
        <dsp:cNvPr id="0" name=""/>
        <dsp:cNvSpPr/>
      </dsp:nvSpPr>
      <dsp:spPr>
        <a:xfrm>
          <a:off x="255214" y="3355629"/>
          <a:ext cx="464027" cy="464027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FD58A-8978-4A72-BE37-F9FFA71A01A8}">
      <dsp:nvSpPr>
        <dsp:cNvPr id="0" name=""/>
        <dsp:cNvSpPr/>
      </dsp:nvSpPr>
      <dsp:spPr>
        <a:xfrm>
          <a:off x="974456" y="3165800"/>
          <a:ext cx="4662656" cy="8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290" tIns="89290" rIns="89290" bIns="8929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(4) a loss of personal liberty</a:t>
          </a:r>
          <a:endParaRPr lang="en-US" sz="1900" kern="1200" dirty="0"/>
        </a:p>
      </dsp:txBody>
      <dsp:txXfrm>
        <a:off x="974456" y="3165800"/>
        <a:ext cx="4662656" cy="843685"/>
      </dsp:txXfrm>
    </dsp:sp>
    <dsp:sp modelId="{60EEEDC2-7CFD-49D4-94F0-DE893BDC1555}">
      <dsp:nvSpPr>
        <dsp:cNvPr id="0" name=""/>
        <dsp:cNvSpPr/>
      </dsp:nvSpPr>
      <dsp:spPr>
        <a:xfrm>
          <a:off x="0" y="4220407"/>
          <a:ext cx="5637113" cy="84368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54EBD-9E77-4D11-9E6F-A6FDAEA85E0E}">
      <dsp:nvSpPr>
        <dsp:cNvPr id="0" name=""/>
        <dsp:cNvSpPr/>
      </dsp:nvSpPr>
      <dsp:spPr>
        <a:xfrm>
          <a:off x="255214" y="4410236"/>
          <a:ext cx="464027" cy="464027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AA394-00D8-4D22-95C8-9C8EBAB3E2A1}">
      <dsp:nvSpPr>
        <dsp:cNvPr id="0" name=""/>
        <dsp:cNvSpPr/>
      </dsp:nvSpPr>
      <dsp:spPr>
        <a:xfrm>
          <a:off x="974456" y="4220407"/>
          <a:ext cx="4662656" cy="8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290" tIns="89290" rIns="89290" bIns="8929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(5) deception and </a:t>
          </a:r>
          <a:r>
            <a:rPr lang="en-IE" sz="1900" kern="1200" dirty="0" err="1"/>
            <a:t>infantilisation</a:t>
          </a:r>
          <a:endParaRPr lang="en-US" sz="1900" kern="1200" dirty="0"/>
        </a:p>
      </dsp:txBody>
      <dsp:txXfrm>
        <a:off x="974456" y="4220407"/>
        <a:ext cx="4662656" cy="843685"/>
      </dsp:txXfrm>
    </dsp:sp>
    <dsp:sp modelId="{977DF676-BB2E-4804-A935-3111F2F9C095}">
      <dsp:nvSpPr>
        <dsp:cNvPr id="0" name=""/>
        <dsp:cNvSpPr/>
      </dsp:nvSpPr>
      <dsp:spPr>
        <a:xfrm>
          <a:off x="0" y="5275014"/>
          <a:ext cx="5637113" cy="84368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71FA4-E9BE-456C-BE27-F4805646F3C3}">
      <dsp:nvSpPr>
        <dsp:cNvPr id="0" name=""/>
        <dsp:cNvSpPr/>
      </dsp:nvSpPr>
      <dsp:spPr>
        <a:xfrm>
          <a:off x="255214" y="5464843"/>
          <a:ext cx="464027" cy="464027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DFDBC-3B5D-4C9E-9FE4-116117EAF371}">
      <dsp:nvSpPr>
        <dsp:cNvPr id="0" name=""/>
        <dsp:cNvSpPr/>
      </dsp:nvSpPr>
      <dsp:spPr>
        <a:xfrm>
          <a:off x="974456" y="5275014"/>
          <a:ext cx="4662656" cy="843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290" tIns="89290" rIns="89290" bIns="8929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(6) </a:t>
          </a:r>
          <a:r>
            <a:rPr lang="en-IE" sz="1900" kern="1200" dirty="0" smtClean="0"/>
            <a:t>Who controls the robot</a:t>
          </a:r>
          <a:endParaRPr lang="en-US" sz="1900" kern="1200" dirty="0"/>
        </a:p>
      </dsp:txBody>
      <dsp:txXfrm>
        <a:off x="974456" y="5275014"/>
        <a:ext cx="4662656" cy="8436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72C10-6AC8-47DD-B996-16E717160022}">
      <dsp:nvSpPr>
        <dsp:cNvPr id="0" name=""/>
        <dsp:cNvSpPr/>
      </dsp:nvSpPr>
      <dsp:spPr>
        <a:xfrm>
          <a:off x="0" y="77386"/>
          <a:ext cx="5565105" cy="15333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986F2-4492-4A16-93CC-8C55B2BF070C}">
      <dsp:nvSpPr>
        <dsp:cNvPr id="0" name=""/>
        <dsp:cNvSpPr/>
      </dsp:nvSpPr>
      <dsp:spPr>
        <a:xfrm>
          <a:off x="510206" y="380213"/>
          <a:ext cx="927647" cy="9276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C343F-47E2-4989-A767-F34F06B88E01}">
      <dsp:nvSpPr>
        <dsp:cNvPr id="0" name=""/>
        <dsp:cNvSpPr/>
      </dsp:nvSpPr>
      <dsp:spPr>
        <a:xfrm>
          <a:off x="1948060" y="720"/>
          <a:ext cx="3617044" cy="168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502" tIns="178502" rIns="178502" bIns="178502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E" sz="1700" kern="1200" dirty="0"/>
            <a:t>Reducing opportunity of genuine human interaction </a:t>
          </a:r>
          <a:r>
            <a:rPr lang="en-IE" sz="1700" kern="1200" dirty="0" smtClean="0"/>
            <a:t>– especially problematic for applications for vulnerable persons</a:t>
          </a:r>
          <a:endParaRPr lang="en-US" sz="1700" kern="1200" dirty="0"/>
        </a:p>
      </dsp:txBody>
      <dsp:txXfrm>
        <a:off x="1948060" y="720"/>
        <a:ext cx="3617044" cy="1686632"/>
      </dsp:txXfrm>
    </dsp:sp>
    <dsp:sp modelId="{5F545A79-1B0D-45CC-8B13-796767C3AA5A}">
      <dsp:nvSpPr>
        <dsp:cNvPr id="0" name=""/>
        <dsp:cNvSpPr/>
      </dsp:nvSpPr>
      <dsp:spPr>
        <a:xfrm>
          <a:off x="0" y="2109011"/>
          <a:ext cx="5565105" cy="16866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43707-D72F-4B1E-A041-1F0392B9D313}">
      <dsp:nvSpPr>
        <dsp:cNvPr id="0" name=""/>
        <dsp:cNvSpPr/>
      </dsp:nvSpPr>
      <dsp:spPr>
        <a:xfrm>
          <a:off x="510206" y="2488504"/>
          <a:ext cx="927647" cy="9276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523C8-424C-4E75-B951-C8B55EC4270D}">
      <dsp:nvSpPr>
        <dsp:cNvPr id="0" name=""/>
        <dsp:cNvSpPr/>
      </dsp:nvSpPr>
      <dsp:spPr>
        <a:xfrm>
          <a:off x="1948060" y="2109011"/>
          <a:ext cx="3617044" cy="168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502" tIns="178502" rIns="178502" bIns="178502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E" sz="1700" kern="1200" dirty="0"/>
            <a:t>Danger of deceiving users into believing the </a:t>
          </a:r>
          <a:r>
            <a:rPr lang="en-IE" sz="1700" kern="1200" dirty="0" smtClean="0"/>
            <a:t>AI/robot </a:t>
          </a:r>
          <a:r>
            <a:rPr lang="en-IE" sz="1700" kern="1200" dirty="0"/>
            <a:t>has deeper interpersonal capacity than it does and is engaging in a “real” relationship with them</a:t>
          </a:r>
          <a:endParaRPr lang="en-US" sz="1700" kern="1200" dirty="0"/>
        </a:p>
      </dsp:txBody>
      <dsp:txXfrm>
        <a:off x="1948060" y="2109011"/>
        <a:ext cx="3617044" cy="1686632"/>
      </dsp:txXfrm>
    </dsp:sp>
    <dsp:sp modelId="{D68E4B2C-28C7-41B4-BB54-DD9FACF802F1}">
      <dsp:nvSpPr>
        <dsp:cNvPr id="0" name=""/>
        <dsp:cNvSpPr/>
      </dsp:nvSpPr>
      <dsp:spPr>
        <a:xfrm>
          <a:off x="0" y="4217302"/>
          <a:ext cx="5565105" cy="168663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06078-CA5B-4B3C-AE07-CA347FEA5DE3}">
      <dsp:nvSpPr>
        <dsp:cNvPr id="0" name=""/>
        <dsp:cNvSpPr/>
      </dsp:nvSpPr>
      <dsp:spPr>
        <a:xfrm>
          <a:off x="510206" y="4596794"/>
          <a:ext cx="927647" cy="92764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F6594-D45D-4A5C-AEF3-43CB3F937D0A}">
      <dsp:nvSpPr>
        <dsp:cNvPr id="0" name=""/>
        <dsp:cNvSpPr/>
      </dsp:nvSpPr>
      <dsp:spPr>
        <a:xfrm>
          <a:off x="1948060" y="4217302"/>
          <a:ext cx="3617044" cy="1686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502" tIns="178502" rIns="178502" bIns="178502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E" sz="1700" kern="1200" dirty="0"/>
            <a:t>Question whether interaction with robots deprives persons of genuine </a:t>
          </a:r>
          <a:r>
            <a:rPr lang="en-IE" sz="1700" kern="1200" dirty="0" smtClean="0"/>
            <a:t>human interaction and </a:t>
          </a:r>
          <a:r>
            <a:rPr lang="en-IE" sz="1700" kern="1200" dirty="0"/>
            <a:t>this constitutes a harm, even if </a:t>
          </a:r>
          <a:r>
            <a:rPr lang="en-IE" sz="1700" kern="1200" dirty="0" smtClean="0"/>
            <a:t>they don’t seem to mind</a:t>
          </a:r>
          <a:endParaRPr lang="en-US" sz="1700" kern="1200" dirty="0"/>
        </a:p>
      </dsp:txBody>
      <dsp:txXfrm>
        <a:off x="1948060" y="4217302"/>
        <a:ext cx="3617044" cy="1686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DBA55-FCE7-4B27-AD4B-29724876A0E0}" type="datetimeFigureOut">
              <a:rPr lang="en-IE" smtClean="0"/>
              <a:t>25/10/2022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0C992-33F6-45F3-995D-2E22EB7CCA9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127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E.g. research on children with </a:t>
            </a:r>
            <a:r>
              <a:rPr lang="en-IE" dirty="0" err="1"/>
              <a:t>Furbo</a:t>
            </a:r>
            <a:r>
              <a:rPr lang="en-IE" dirty="0"/>
              <a:t> and </a:t>
            </a:r>
            <a:r>
              <a:rPr lang="en-IE" dirty="0" err="1"/>
              <a:t>Tamagochis</a:t>
            </a:r>
            <a:r>
              <a:rPr lang="en-IE" dirty="0"/>
              <a:t>, older persons with robotic dolls</a:t>
            </a:r>
          </a:p>
          <a:p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AFC53-2399-4E6F-B177-8C87F80CFEED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4938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Specific functions: e.g. lifting, bathing, feeding, health monitoring, reminders, activation, entertainment, emotional engagement</a:t>
            </a:r>
          </a:p>
          <a:p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AFC53-2399-4E6F-B177-8C87F80CFEED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6849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Grenzen dessen, was der Nutzer dem Roboter vorschreiben kann – „Imperativ der Gesundheit“ </a:t>
            </a:r>
            <a:r>
              <a:rPr lang="de-DE" dirty="0" err="1"/>
              <a:t>R&amp;Frank</a:t>
            </a:r>
            <a:r>
              <a:rPr lang="de-DE" dirty="0"/>
              <a:t> oder Big Hero 6</a:t>
            </a:r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AFC53-2399-4E6F-B177-8C87F80CFEED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71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45F5-57A0-4B8E-9975-103472C9160B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69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B0E5E-7D79-4345-9BF3-AB25145867AE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533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F9BE-4CD6-4366-9A89-02A2CD7C3922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5552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F1AB3-4180-4FF6-9866-8B72E913C3C8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0093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B6C5-05CC-41E6-AFFA-B972564AC1CA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47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257B6-AF2F-4CDA-B2C6-BAE458CB0309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7956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0264-D91C-444C-8E88-C90248DE3B19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63291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71FB3-157D-4BD7-A4C5-B552D796F3EC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795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AA41-3D49-4867-A068-A3047E1F924C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9227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DF85-97B8-46DD-834D-497A03DDA118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6004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1DD9-DBFE-4F0A-8A14-44588124FD4B}" type="datetime1">
              <a:rPr lang="en-IE" smtClean="0"/>
              <a:t>25/10/2022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373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3849-6F34-441C-ABC4-15D7139BFA90}" type="datetime1">
              <a:rPr lang="en-IE" smtClean="0"/>
              <a:t>25/10/2022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824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4E48-4DB5-4636-86EC-163D7067E811}" type="datetime1">
              <a:rPr lang="en-IE" smtClean="0"/>
              <a:t>25/10/2022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4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409D-BB7A-49FD-B16C-37E44DCB9231}" type="datetime1">
              <a:rPr lang="en-IE" smtClean="0"/>
              <a:t>25/10/2022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15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D5D-02C6-4645-85F1-FC3677DE555E}" type="datetime1">
              <a:rPr lang="en-IE" smtClean="0"/>
              <a:t>25/10/2022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413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F006-4459-4AB4-B10E-721603663111}" type="datetime1">
              <a:rPr lang="en-IE" smtClean="0"/>
              <a:t>25/10/2022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220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9FE54-555B-4C2C-AE05-18BCCA4A65E2}" type="datetime1">
              <a:rPr lang="en-IE" smtClean="0"/>
              <a:t>25/10/2022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224BB9-0B28-4B12-8CC8-B2725420C3F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380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ted.com/talks/sherry_turkle_alone_together?language=e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9TWwG4SFWQ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534"/>
            <a:ext cx="7452319" cy="1646302"/>
          </a:xfrm>
        </p:spPr>
        <p:txBody>
          <a:bodyPr/>
          <a:lstStyle/>
          <a:p>
            <a:r>
              <a:rPr lang="en-IE" sz="4400" dirty="0" smtClean="0"/>
              <a:t>Relational artificial agents</a:t>
            </a:r>
            <a:endParaRPr lang="en-IE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CT5142 Ethics and AI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78457"/>
            <a:ext cx="4760771" cy="182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7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Interaction with artificial agents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70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BA11-2C39-4B12-BF66-42CED6C4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Sherry Turkle on interaction with AI and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65AA-2B38-4E0E-82FA-1E403084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759" y="2160590"/>
            <a:ext cx="4545553" cy="388077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IE" sz="2200" dirty="0"/>
              <a:t>Science and technology researcher interested in understanding relationships between humans and AI/Robots</a:t>
            </a:r>
          </a:p>
          <a:p>
            <a:pPr>
              <a:lnSpc>
                <a:spcPct val="90000"/>
              </a:lnSpc>
            </a:pPr>
            <a:r>
              <a:rPr lang="en-IE" sz="2200" dirty="0"/>
              <a:t>“computational objects do not simply do things for us, but do things with us”</a:t>
            </a:r>
          </a:p>
          <a:p>
            <a:pPr>
              <a:lnSpc>
                <a:spcPct val="90000"/>
              </a:lnSpc>
            </a:pPr>
            <a:r>
              <a:rPr lang="en-IE" sz="2200" dirty="0"/>
              <a:t>Book: “Alone Together” (2011) </a:t>
            </a:r>
            <a:r>
              <a:rPr lang="en-IE" sz="2200" dirty="0">
                <a:hlinkClick r:id="rId2"/>
              </a:rPr>
              <a:t>https://www.ted.com/talks/sherry_turkle_alone_together?language=en</a:t>
            </a:r>
            <a:r>
              <a:rPr lang="en-IE" sz="2200" dirty="0"/>
              <a:t> </a:t>
            </a:r>
          </a:p>
          <a:p>
            <a:endParaRPr lang="en-I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E61215-BDC9-49DB-A1E4-242325899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929" y="2188192"/>
            <a:ext cx="2186980" cy="275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33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167541"/>
            <a:ext cx="2736304" cy="3069771"/>
          </a:xfrm>
        </p:spPr>
        <p:txBody>
          <a:bodyPr anchor="ctr">
            <a:normAutofit/>
          </a:bodyPr>
          <a:lstStyle/>
          <a:p>
            <a:r>
              <a:rPr lang="en-IE" sz="3200" dirty="0"/>
              <a:t>“Relational artefacts” and “liminal objects”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CDC6B39-DEE2-4C72-8F56-BE488A723CA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16080724"/>
              </p:ext>
            </p:extLst>
          </p:nvPr>
        </p:nvGraphicFramePr>
        <p:xfrm>
          <a:off x="2771800" y="764704"/>
          <a:ext cx="6103242" cy="5472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7114435B-D822-4041-9133-53CECCE2D4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948" y="404664"/>
            <a:ext cx="2109399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9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1" y="1844824"/>
            <a:ext cx="2160240" cy="3069771"/>
          </a:xfrm>
        </p:spPr>
        <p:txBody>
          <a:bodyPr anchor="ctr">
            <a:normAutofit/>
          </a:bodyPr>
          <a:lstStyle/>
          <a:p>
            <a:r>
              <a:rPr lang="de-DE" sz="3300" dirty="0" smtClean="0"/>
              <a:t>Example: Care </a:t>
            </a:r>
            <a:r>
              <a:rPr lang="de-DE" sz="3300" dirty="0"/>
              <a:t>robots</a:t>
            </a:r>
            <a:endParaRPr lang="en-IE" sz="3300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3242089-4D10-454A-AEF3-1EC441F3EBCB}"/>
              </a:ext>
            </a:extLst>
          </p:cNvPr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2267745" y="260648"/>
          <a:ext cx="6552727" cy="6048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15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360" y="163128"/>
            <a:ext cx="5600700" cy="745592"/>
          </a:xfrm>
        </p:spPr>
        <p:txBody>
          <a:bodyPr>
            <a:normAutofit/>
          </a:bodyPr>
          <a:lstStyle/>
          <a:p>
            <a:r>
              <a:rPr lang="de-DE" dirty="0" err="1"/>
              <a:t>Some</a:t>
            </a:r>
            <a:r>
              <a:rPr lang="de-DE" dirty="0"/>
              <a:t> care </a:t>
            </a:r>
            <a:r>
              <a:rPr lang="de-DE" dirty="0" err="1"/>
              <a:t>robots</a:t>
            </a:r>
            <a:endParaRPr lang="en-I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2510898"/>
            <a:ext cx="1635919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18" y="5213688"/>
            <a:ext cx="1674186" cy="69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49807" y="1430778"/>
            <a:ext cx="1644452" cy="138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26" y="3158970"/>
            <a:ext cx="1947956" cy="129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4107700"/>
            <a:ext cx="2074307" cy="137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88" y="2726922"/>
            <a:ext cx="2150288" cy="121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3" y="4455114"/>
            <a:ext cx="1180637" cy="14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029" y="4082524"/>
            <a:ext cx="1699838" cy="11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50" y="3830075"/>
            <a:ext cx="1582403" cy="100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36" y="1930679"/>
            <a:ext cx="1576410" cy="122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456" y="1876526"/>
            <a:ext cx="927455" cy="139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23" y="5157193"/>
            <a:ext cx="1195071" cy="71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7BC22E-BBE8-4FCA-9DC8-6B4566F866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5093" y="2132855"/>
            <a:ext cx="1274873" cy="16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9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ABC71-C122-4EAC-84B0-8C87AB58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332656"/>
            <a:ext cx="6447501" cy="9906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Companion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dementia</a:t>
            </a:r>
            <a:endParaRPr lang="en-I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BB01A-F271-41F1-B9E0-10C09215A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44" y="1323256"/>
            <a:ext cx="3168352" cy="5202088"/>
          </a:xfrm>
        </p:spPr>
        <p:txBody>
          <a:bodyPr>
            <a:normAutofit/>
          </a:bodyPr>
          <a:lstStyle/>
          <a:p>
            <a:r>
              <a:rPr lang="en-US" sz="2000" dirty="0"/>
              <a:t>PARO is soft and fluffy to the touch, reacts to touch, voices, and expressions of attention</a:t>
            </a:r>
          </a:p>
          <a:p>
            <a:r>
              <a:rPr lang="en-US" sz="2000" dirty="0"/>
              <a:t>Used especially for persons with advanced dementia</a:t>
            </a:r>
          </a:p>
          <a:p>
            <a:r>
              <a:rPr lang="en-US" sz="2000" dirty="0"/>
              <a:t>Supports emotional interaction for persons for whom interpersonal contact is frequently too confusing or demanding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0C055F6-2357-4DD8-970B-DEB616749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7" r="1151" b="-3"/>
          <a:stretch/>
        </p:blipFill>
        <p:spPr>
          <a:xfrm>
            <a:off x="251520" y="1700808"/>
            <a:ext cx="3665208" cy="262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4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4BEC6-51D3-4A08-B368-A0382A64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50168"/>
            <a:ext cx="6447501" cy="990600"/>
          </a:xfrm>
        </p:spPr>
        <p:txBody>
          <a:bodyPr anchor="t">
            <a:normAutofit/>
          </a:bodyPr>
          <a:lstStyle/>
          <a:p>
            <a:r>
              <a:rPr lang="de-DE" dirty="0" err="1"/>
              <a:t>Domestic</a:t>
            </a:r>
            <a:r>
              <a:rPr lang="de-DE" dirty="0"/>
              <a:t> </a:t>
            </a:r>
            <a:r>
              <a:rPr lang="de-DE" dirty="0" err="1"/>
              <a:t>companion</a:t>
            </a:r>
            <a:r>
              <a:rPr lang="de-DE" dirty="0"/>
              <a:t> </a:t>
            </a:r>
            <a:r>
              <a:rPr lang="de-DE" dirty="0" err="1"/>
              <a:t>robots</a:t>
            </a:r>
            <a:endParaRPr lang="en-I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A04E1-D1E4-49EA-9848-162AA1596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890" y="1340768"/>
            <a:ext cx="3822453" cy="5184576"/>
          </a:xfrm>
        </p:spPr>
        <p:txBody>
          <a:bodyPr>
            <a:normAutofit/>
          </a:bodyPr>
          <a:lstStyle/>
          <a:p>
            <a:r>
              <a:rPr lang="de-DE" sz="2200" dirty="0"/>
              <a:t>AIBO </a:t>
            </a:r>
            <a:r>
              <a:rPr lang="de-DE" sz="2200" dirty="0" err="1"/>
              <a:t>robots</a:t>
            </a:r>
            <a:r>
              <a:rPr lang="de-DE" sz="2200" dirty="0"/>
              <a:t> </a:t>
            </a:r>
            <a:r>
              <a:rPr lang="de-DE" sz="2200" dirty="0" err="1"/>
              <a:t>were</a:t>
            </a:r>
            <a:r>
              <a:rPr lang="de-DE" sz="2200" dirty="0"/>
              <a:t>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first</a:t>
            </a:r>
            <a:r>
              <a:rPr lang="de-DE" sz="2200" dirty="0"/>
              <a:t> </a:t>
            </a:r>
            <a:r>
              <a:rPr lang="de-DE" sz="2200" dirty="0" err="1"/>
              <a:t>popular</a:t>
            </a:r>
            <a:r>
              <a:rPr lang="de-DE" sz="2200" dirty="0"/>
              <a:t> </a:t>
            </a:r>
            <a:r>
              <a:rPr lang="de-DE" sz="2200" dirty="0" err="1"/>
              <a:t>complex</a:t>
            </a:r>
            <a:r>
              <a:rPr lang="de-DE" sz="2200" dirty="0"/>
              <a:t> </a:t>
            </a:r>
            <a:r>
              <a:rPr lang="de-DE" sz="2200" dirty="0" err="1"/>
              <a:t>zoomorphic</a:t>
            </a:r>
            <a:r>
              <a:rPr lang="de-DE" sz="2200" dirty="0"/>
              <a:t> </a:t>
            </a:r>
            <a:r>
              <a:rPr lang="de-DE" sz="2200" dirty="0" err="1"/>
              <a:t>companion</a:t>
            </a:r>
            <a:r>
              <a:rPr lang="de-DE" sz="2200" dirty="0"/>
              <a:t> </a:t>
            </a:r>
            <a:r>
              <a:rPr lang="de-DE" sz="2200" dirty="0" err="1"/>
              <a:t>robots</a:t>
            </a:r>
            <a:endParaRPr lang="de-DE" sz="2200" dirty="0"/>
          </a:p>
          <a:p>
            <a:r>
              <a:rPr lang="de-DE" sz="2200" dirty="0"/>
              <a:t>Very </a:t>
            </a:r>
            <a:r>
              <a:rPr lang="de-DE" sz="2200" dirty="0" err="1"/>
              <a:t>popular</a:t>
            </a:r>
            <a:r>
              <a:rPr lang="de-DE" sz="2200" dirty="0"/>
              <a:t> in Japan</a:t>
            </a:r>
          </a:p>
          <a:p>
            <a:r>
              <a:rPr lang="en-IE" sz="2200" dirty="0"/>
              <a:t>Domestic companion for many older persons in Japan, rather than live pet</a:t>
            </a:r>
          </a:p>
          <a:p>
            <a:r>
              <a:rPr lang="en-IE" sz="2200" dirty="0"/>
              <a:t>Significant attachment, e.g. funeral rites once not repairable any more (production and support ceased)</a:t>
            </a:r>
          </a:p>
          <a:p>
            <a:endParaRPr lang="en-IE" sz="2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898F5B-E525-47CC-A399-BF7E2E3D4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" r="21684" b="-2"/>
          <a:stretch/>
        </p:blipFill>
        <p:spPr>
          <a:xfrm>
            <a:off x="107504" y="1556792"/>
            <a:ext cx="3822454" cy="273630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75467-84C7-4A49-8658-26B8C9D2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3850" y="5388272"/>
            <a:ext cx="683954" cy="27384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6BABDB-0A2E-4A33-BC80-ACB5B0A3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55" y="4653136"/>
            <a:ext cx="3143854" cy="182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72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0449-84E2-4A2B-9A24-5112134E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18" y="332656"/>
            <a:ext cx="3836082" cy="136815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3200" dirty="0" err="1"/>
              <a:t>Eductional</a:t>
            </a:r>
            <a:r>
              <a:rPr lang="de-DE" sz="3200" dirty="0"/>
              <a:t> </a:t>
            </a:r>
            <a:r>
              <a:rPr lang="de-DE" sz="3200" dirty="0" err="1"/>
              <a:t>robots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children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autism</a:t>
            </a:r>
            <a:endParaRPr lang="en-IE" sz="32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B9B6A50-F260-4573-9040-30B337173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4151" r="10838" b="2"/>
          <a:stretch/>
        </p:blipFill>
        <p:spPr>
          <a:xfrm>
            <a:off x="387379" y="-9545"/>
            <a:ext cx="2638407" cy="2282808"/>
          </a:xfrm>
          <a:custGeom>
            <a:avLst/>
            <a:gdLst>
              <a:gd name="connsiteX0" fmla="*/ 339471 w 3517876"/>
              <a:gd name="connsiteY0" fmla="*/ 0 h 2282818"/>
              <a:gd name="connsiteX1" fmla="*/ 3517876 w 3517876"/>
              <a:gd name="connsiteY1" fmla="*/ 0 h 2282818"/>
              <a:gd name="connsiteX2" fmla="*/ 3471247 w 3517876"/>
              <a:gd name="connsiteY2" fmla="*/ 312174 h 2282818"/>
              <a:gd name="connsiteX3" fmla="*/ 3471133 w 3517876"/>
              <a:gd name="connsiteY3" fmla="*/ 312174 h 2282818"/>
              <a:gd name="connsiteX4" fmla="*/ 3176778 w 3517876"/>
              <a:gd name="connsiteY4" fmla="*/ 2282818 h 2282818"/>
              <a:gd name="connsiteX5" fmla="*/ 0 w 3517876"/>
              <a:gd name="connsiteY5" fmla="*/ 2282818 h 228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1625FC4-96BE-4801-B6C5-C6EC22B26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1138" r="1457" b="-1"/>
          <a:stretch/>
        </p:blipFill>
        <p:spPr>
          <a:xfrm>
            <a:off x="127249" y="2289183"/>
            <a:ext cx="2636117" cy="2273270"/>
          </a:xfrm>
          <a:custGeom>
            <a:avLst/>
            <a:gdLst>
              <a:gd name="connsiteX0" fmla="*/ 338051 w 3514822"/>
              <a:gd name="connsiteY0" fmla="*/ 0 h 2273270"/>
              <a:gd name="connsiteX1" fmla="*/ 3514822 w 3514822"/>
              <a:gd name="connsiteY1" fmla="*/ 0 h 2273270"/>
              <a:gd name="connsiteX2" fmla="*/ 3175264 w 3514822"/>
              <a:gd name="connsiteY2" fmla="*/ 2273270 h 2273270"/>
              <a:gd name="connsiteX3" fmla="*/ 0 w 3514822"/>
              <a:gd name="connsiteY3" fmla="*/ 2273270 h 227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610FB6-C80D-4A6E-9FB1-AE9ADD08A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0758" r="17487" b="-3"/>
          <a:stretch/>
        </p:blipFill>
        <p:spPr>
          <a:xfrm>
            <a:off x="-7974" y="4565636"/>
            <a:ext cx="2516671" cy="2292364"/>
          </a:xfrm>
          <a:custGeom>
            <a:avLst/>
            <a:gdLst>
              <a:gd name="connsiteX0" fmla="*/ 180299 w 3355563"/>
              <a:gd name="connsiteY0" fmla="*/ 0 h 2292364"/>
              <a:gd name="connsiteX1" fmla="*/ 3355563 w 3355563"/>
              <a:gd name="connsiteY1" fmla="*/ 0 h 2292364"/>
              <a:gd name="connsiteX2" fmla="*/ 3013153 w 3355563"/>
              <a:gd name="connsiteY2" fmla="*/ 2292364 h 2292364"/>
              <a:gd name="connsiteX3" fmla="*/ 0 w 3355563"/>
              <a:gd name="connsiteY3" fmla="*/ 2292364 h 2292364"/>
              <a:gd name="connsiteX4" fmla="*/ 0 w 3355563"/>
              <a:gd name="connsiteY4" fmla="*/ 1212444 h 229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CDD0FB-16A3-496A-84B4-364A47445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943" y="2160589"/>
            <a:ext cx="4602385" cy="4220734"/>
          </a:xfrm>
        </p:spPr>
        <p:txBody>
          <a:bodyPr>
            <a:noAutofit/>
          </a:bodyPr>
          <a:lstStyle/>
          <a:p>
            <a:r>
              <a:rPr lang="en-US" sz="2200" dirty="0"/>
              <a:t>Social robots for training social skills of children with autism</a:t>
            </a:r>
          </a:p>
          <a:p>
            <a:r>
              <a:rPr lang="en-US" sz="2200" dirty="0"/>
              <a:t>Children with autism generally seem to enjoy working and learning with robots</a:t>
            </a:r>
          </a:p>
          <a:p>
            <a:r>
              <a:rPr lang="en-US" sz="2200" dirty="0"/>
              <a:t>Recognition of emotional expression, physical activity, movement repetition, learning of numbers and letters</a:t>
            </a:r>
          </a:p>
        </p:txBody>
      </p:sp>
    </p:spTree>
    <p:extLst>
      <p:ext uri="{BB962C8B-B14F-4D97-AF65-F5344CB8AC3E}">
        <p14:creationId xmlns:p14="http://schemas.microsoft.com/office/powerpoint/2010/main" val="311023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22" y="1484784"/>
            <a:ext cx="2660686" cy="3069771"/>
          </a:xfrm>
        </p:spPr>
        <p:txBody>
          <a:bodyPr anchor="ctr">
            <a:normAutofit fontScale="90000"/>
          </a:bodyPr>
          <a:lstStyle/>
          <a:p>
            <a:r>
              <a:rPr lang="en-IE" sz="3300" dirty="0"/>
              <a:t>Ethical risks in using care robots (Sharkey &amp; Sharkey 2012)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8CA18E7-0476-42E5-955A-6746226057FC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03836471"/>
              </p:ext>
            </p:extLst>
          </p:nvPr>
        </p:nvGraphicFramePr>
        <p:xfrm>
          <a:off x="3039343" y="404664"/>
          <a:ext cx="5637113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160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61" y="1894115"/>
            <a:ext cx="2660686" cy="3069771"/>
          </a:xfrm>
        </p:spPr>
        <p:txBody>
          <a:bodyPr anchor="ctr">
            <a:normAutofit/>
          </a:bodyPr>
          <a:lstStyle/>
          <a:p>
            <a:r>
              <a:rPr lang="en-IE" sz="3200" dirty="0"/>
              <a:t>Replacing human relationships with </a:t>
            </a:r>
            <a:r>
              <a:rPr lang="en-IE" sz="3200" dirty="0" smtClean="0"/>
              <a:t>AI/robots?</a:t>
            </a:r>
            <a:endParaRPr lang="en-IE" sz="3300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3DFD52D-C471-4233-A3D9-7794BB6B5E46}"/>
              </a:ext>
            </a:extLst>
          </p:cNvPr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3471391" y="476672"/>
          <a:ext cx="5565105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E2EA6504-E41A-4D9E-8788-D11E59EF1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1952" y="300121"/>
            <a:ext cx="2660685" cy="17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00BC-9A71-4A70-BB7E-2FCE0287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D8EBC-4DC7-4126-8C4A-4AA2DD84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Ascribing intentionality to artificial agents</a:t>
            </a:r>
          </a:p>
          <a:p>
            <a:r>
              <a:rPr lang="de-DE" sz="2400" dirty="0" smtClean="0"/>
              <a:t>Interaction </a:t>
            </a:r>
            <a:r>
              <a:rPr lang="de-DE" sz="2400" dirty="0"/>
              <a:t>with artificial agents</a:t>
            </a:r>
          </a:p>
          <a:p>
            <a:endParaRPr lang="de-DE" sz="2400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6701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Consumer </a:t>
            </a:r>
            <a:r>
              <a:rPr lang="en-IE" dirty="0" err="1" smtClean="0"/>
              <a:t>chatbots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28800"/>
            <a:ext cx="6347714" cy="4968552"/>
          </a:xfrm>
        </p:spPr>
        <p:txBody>
          <a:bodyPr>
            <a:normAutofit/>
          </a:bodyPr>
          <a:lstStyle/>
          <a:p>
            <a:r>
              <a:rPr lang="en-IE" dirty="0" smtClean="0"/>
              <a:t>Increasing use of AI powered </a:t>
            </a:r>
            <a:r>
              <a:rPr lang="en-IE" dirty="0" err="1" smtClean="0"/>
              <a:t>chatbots</a:t>
            </a:r>
            <a:r>
              <a:rPr lang="en-IE" dirty="0" smtClean="0"/>
              <a:t>, with speech recognition and natural language processing</a:t>
            </a:r>
          </a:p>
          <a:p>
            <a:r>
              <a:rPr lang="en-IE" dirty="0" smtClean="0"/>
              <a:t>Highly </a:t>
            </a:r>
            <a:r>
              <a:rPr lang="en-IE" dirty="0" err="1" smtClean="0"/>
              <a:t>scaleable</a:t>
            </a:r>
            <a:endParaRPr lang="en-IE" dirty="0" smtClean="0"/>
          </a:p>
          <a:p>
            <a:r>
              <a:rPr lang="en-IE" dirty="0"/>
              <a:t>market size </a:t>
            </a:r>
            <a:r>
              <a:rPr lang="en-IE" dirty="0" smtClean="0"/>
              <a:t>expanding quickly, from </a:t>
            </a:r>
            <a:r>
              <a:rPr lang="en-IE" dirty="0"/>
              <a:t>$250 million in 2017 </a:t>
            </a:r>
            <a:r>
              <a:rPr lang="en-IE" dirty="0" smtClean="0"/>
              <a:t>predicted $1.34 </a:t>
            </a:r>
            <a:r>
              <a:rPr lang="en-IE" dirty="0"/>
              <a:t>billion </a:t>
            </a:r>
            <a:r>
              <a:rPr lang="en-IE" dirty="0" smtClean="0"/>
              <a:t>in 2024</a:t>
            </a:r>
          </a:p>
          <a:p>
            <a:r>
              <a:rPr lang="en-IE" dirty="0" smtClean="0"/>
              <a:t>Increasing ability to come across convincingly as human</a:t>
            </a:r>
          </a:p>
          <a:p>
            <a:r>
              <a:rPr lang="en-IE" dirty="0" smtClean="0"/>
              <a:t>However, frequently rejection by consumers</a:t>
            </a:r>
          </a:p>
          <a:p>
            <a:r>
              <a:rPr lang="en-IE" dirty="0" smtClean="0"/>
              <a:t>Consumers prefer knowing they are talking to a human, and engage more emotionally if they think they are talking to another human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4683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16632"/>
            <a:ext cx="7416824" cy="1320800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Algorithm aversion: Impact of </a:t>
            </a:r>
            <a:r>
              <a:rPr lang="en-IE" dirty="0" err="1" smtClean="0"/>
              <a:t>chatbot</a:t>
            </a:r>
            <a:r>
              <a:rPr lang="en-IE" dirty="0" smtClean="0"/>
              <a:t> use on purchases (Luo et al. 2019)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7704856" cy="4412563"/>
          </a:xfrm>
        </p:spPr>
        <p:txBody>
          <a:bodyPr/>
          <a:lstStyle/>
          <a:p>
            <a:r>
              <a:rPr lang="en-IE" dirty="0" smtClean="0"/>
              <a:t>randomised </a:t>
            </a:r>
            <a:r>
              <a:rPr lang="en-IE" dirty="0"/>
              <a:t>6,200 customers to highly structured voice </a:t>
            </a:r>
            <a:r>
              <a:rPr lang="en-IE" dirty="0" err="1"/>
              <a:t>chatbot</a:t>
            </a:r>
            <a:r>
              <a:rPr lang="en-IE" dirty="0"/>
              <a:t> or human worker sales call</a:t>
            </a:r>
          </a:p>
          <a:p>
            <a:r>
              <a:rPr lang="en-IE" dirty="0"/>
              <a:t>Undisclosed </a:t>
            </a:r>
            <a:r>
              <a:rPr lang="en-IE" dirty="0" err="1"/>
              <a:t>chatbots</a:t>
            </a:r>
            <a:r>
              <a:rPr lang="en-IE" dirty="0"/>
              <a:t> as effective as proficient human workers, 4 times more effective than inexperienced workers – but if </a:t>
            </a:r>
            <a:r>
              <a:rPr lang="en-IE" dirty="0" err="1"/>
              <a:t>chatbot</a:t>
            </a:r>
            <a:r>
              <a:rPr lang="en-IE" dirty="0"/>
              <a:t> nature disclosed at beginning of call, then purchase rate dropped by nearly 80%, if disclosed after conversation but before purchase higher purchase rate, but half of post-purchase disclosure </a:t>
            </a:r>
            <a:r>
              <a:rPr lang="en-IE" dirty="0" smtClean="0"/>
              <a:t>rate</a:t>
            </a:r>
          </a:p>
          <a:p>
            <a:r>
              <a:rPr lang="en-IE" dirty="0" smtClean="0"/>
              <a:t>Prior AI assistant experience reduces negative effect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090377"/>
            <a:ext cx="4999843" cy="27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-27384"/>
            <a:ext cx="6347713" cy="1700808"/>
          </a:xfrm>
        </p:spPr>
        <p:txBody>
          <a:bodyPr/>
          <a:lstStyle/>
          <a:p>
            <a:r>
              <a:rPr lang="en-IE" dirty="0" smtClean="0"/>
              <a:t>Increasing trust in </a:t>
            </a:r>
            <a:r>
              <a:rPr lang="en-IE" dirty="0" err="1" smtClean="0"/>
              <a:t>chatbots</a:t>
            </a:r>
            <a:r>
              <a:rPr lang="en-IE" dirty="0" smtClean="0"/>
              <a:t> (</a:t>
            </a:r>
            <a:r>
              <a:rPr lang="en-IE" dirty="0" err="1" smtClean="0"/>
              <a:t>Mozafari</a:t>
            </a:r>
            <a:r>
              <a:rPr lang="en-IE" dirty="0" smtClean="0"/>
              <a:t> et al. 2021)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861048"/>
            <a:ext cx="36957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67060"/>
            <a:ext cx="8550451" cy="31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0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F528-BEA0-46FD-A3C0-FE8BCA7F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35992"/>
            <a:ext cx="6347713" cy="1320800"/>
          </a:xfrm>
        </p:spPr>
        <p:txBody>
          <a:bodyPr/>
          <a:lstStyle/>
          <a:p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agents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542EE-1353-4498-9963-4B303DB67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28800"/>
            <a:ext cx="6347714" cy="4896544"/>
          </a:xfrm>
        </p:spPr>
        <p:txBody>
          <a:bodyPr>
            <a:normAutofit lnSpcReduction="10000"/>
          </a:bodyPr>
          <a:lstStyle/>
          <a:p>
            <a:r>
              <a:rPr lang="de-DE" sz="2200" dirty="0"/>
              <a:t>Rather </a:t>
            </a:r>
            <a:r>
              <a:rPr lang="de-DE" sz="2200" dirty="0" err="1"/>
              <a:t>than</a:t>
            </a:r>
            <a:r>
              <a:rPr lang="de-DE" sz="2200" dirty="0"/>
              <a:t> </a:t>
            </a:r>
            <a:r>
              <a:rPr lang="de-DE" sz="2200" dirty="0" err="1"/>
              <a:t>replacing</a:t>
            </a:r>
            <a:r>
              <a:rPr lang="de-DE" sz="2200" dirty="0"/>
              <a:t> </a:t>
            </a:r>
            <a:r>
              <a:rPr lang="de-DE" sz="2200" dirty="0" err="1"/>
              <a:t>humans</a:t>
            </a:r>
            <a:r>
              <a:rPr lang="de-DE" sz="2200" dirty="0"/>
              <a:t> </a:t>
            </a:r>
            <a:r>
              <a:rPr lang="de-DE" sz="2200" dirty="0" err="1"/>
              <a:t>artificial</a:t>
            </a:r>
            <a:r>
              <a:rPr lang="de-DE" sz="2200" dirty="0"/>
              <a:t> </a:t>
            </a:r>
            <a:r>
              <a:rPr lang="de-DE" sz="2200" dirty="0" err="1"/>
              <a:t>agents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</a:t>
            </a:r>
            <a:r>
              <a:rPr lang="de-DE" sz="2200" dirty="0" err="1"/>
              <a:t>been</a:t>
            </a:r>
            <a:r>
              <a:rPr lang="de-DE" sz="2200" dirty="0"/>
              <a:t> </a:t>
            </a:r>
            <a:r>
              <a:rPr lang="de-DE" sz="2200" dirty="0" err="1"/>
              <a:t>proposed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designed</a:t>
            </a:r>
            <a:r>
              <a:rPr lang="de-DE" sz="2200" dirty="0"/>
              <a:t> </a:t>
            </a:r>
            <a:r>
              <a:rPr lang="de-DE" sz="2200" dirty="0" err="1"/>
              <a:t>as</a:t>
            </a:r>
            <a:r>
              <a:rPr lang="de-DE" sz="2200" dirty="0"/>
              <a:t> </a:t>
            </a:r>
            <a:r>
              <a:rPr lang="de-DE" sz="2200" dirty="0" err="1"/>
              <a:t>collaborating</a:t>
            </a:r>
            <a:r>
              <a:rPr lang="de-DE" sz="2200" dirty="0"/>
              <a:t> </a:t>
            </a:r>
            <a:r>
              <a:rPr lang="de-DE" sz="2200" dirty="0" err="1"/>
              <a:t>alongside</a:t>
            </a:r>
            <a:r>
              <a:rPr lang="de-DE" sz="2200" dirty="0"/>
              <a:t> </a:t>
            </a:r>
            <a:r>
              <a:rPr lang="de-DE" sz="2200" dirty="0" err="1"/>
              <a:t>humans</a:t>
            </a:r>
            <a:endParaRPr lang="de-DE" sz="2200" dirty="0"/>
          </a:p>
          <a:p>
            <a:r>
              <a:rPr lang="de-DE" sz="2200" dirty="0"/>
              <a:t>Level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willingness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collaborate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/>
              <a:t>artificial</a:t>
            </a:r>
            <a:r>
              <a:rPr lang="de-DE" sz="2200" dirty="0"/>
              <a:t> </a:t>
            </a:r>
            <a:r>
              <a:rPr lang="de-DE" sz="2200" dirty="0" err="1"/>
              <a:t>agents</a:t>
            </a:r>
            <a:r>
              <a:rPr lang="de-DE" sz="2200" dirty="0"/>
              <a:t> </a:t>
            </a:r>
            <a:r>
              <a:rPr lang="de-DE" sz="2200" dirty="0" err="1"/>
              <a:t>differs</a:t>
            </a:r>
            <a:r>
              <a:rPr lang="de-DE" sz="2200" dirty="0"/>
              <a:t>, e.g. </a:t>
            </a:r>
            <a:r>
              <a:rPr lang="de-DE" sz="2200" dirty="0" err="1"/>
              <a:t>depending</a:t>
            </a:r>
            <a:r>
              <a:rPr lang="de-DE" sz="2200" dirty="0"/>
              <a:t> on </a:t>
            </a:r>
            <a:r>
              <a:rPr lang="de-DE" sz="2200" dirty="0" err="1"/>
              <a:t>fear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replacement</a:t>
            </a:r>
            <a:endParaRPr lang="de-DE" sz="2200" dirty="0"/>
          </a:p>
          <a:p>
            <a:r>
              <a:rPr lang="de-DE" sz="2200" dirty="0" err="1"/>
              <a:t>Complex</a:t>
            </a:r>
            <a:r>
              <a:rPr lang="de-DE" sz="2200" dirty="0"/>
              <a:t> </a:t>
            </a:r>
            <a:r>
              <a:rPr lang="de-DE" sz="2200" dirty="0" err="1"/>
              <a:t>requirements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acceptable</a:t>
            </a:r>
            <a:r>
              <a:rPr lang="de-DE" sz="2200" dirty="0"/>
              <a:t> design and </a:t>
            </a:r>
            <a:r>
              <a:rPr lang="de-DE" sz="2200" dirty="0" err="1"/>
              <a:t>effective</a:t>
            </a:r>
            <a:r>
              <a:rPr lang="de-DE" sz="2200" dirty="0"/>
              <a:t> </a:t>
            </a:r>
            <a:r>
              <a:rPr lang="de-DE" sz="2200" dirty="0" err="1"/>
              <a:t>implementation</a:t>
            </a:r>
            <a:r>
              <a:rPr lang="de-DE" sz="2200" dirty="0"/>
              <a:t> (e.g. Cai et al. 2019 on </a:t>
            </a:r>
            <a:r>
              <a:rPr lang="de-DE" sz="2200" dirty="0" err="1"/>
              <a:t>diagnostic</a:t>
            </a:r>
            <a:r>
              <a:rPr lang="de-DE" sz="2200" dirty="0"/>
              <a:t> AI </a:t>
            </a:r>
            <a:r>
              <a:rPr lang="de-DE" sz="2200" dirty="0" err="1"/>
              <a:t>assistance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radiographers</a:t>
            </a:r>
            <a:r>
              <a:rPr lang="de-DE" sz="2200" dirty="0"/>
              <a:t>)</a:t>
            </a:r>
          </a:p>
          <a:p>
            <a:r>
              <a:rPr lang="de-DE" sz="2200" dirty="0"/>
              <a:t>Awareness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complexity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relevant </a:t>
            </a:r>
            <a:r>
              <a:rPr lang="de-DE" sz="2200" dirty="0" err="1"/>
              <a:t>questions</a:t>
            </a:r>
            <a:r>
              <a:rPr lang="de-DE" sz="2200" dirty="0"/>
              <a:t> and </a:t>
            </a:r>
            <a:r>
              <a:rPr lang="de-DE" sz="2200" dirty="0" err="1"/>
              <a:t>unintended</a:t>
            </a:r>
            <a:r>
              <a:rPr lang="de-DE" sz="2200" dirty="0"/>
              <a:t> </a:t>
            </a:r>
            <a:r>
              <a:rPr lang="de-DE" sz="2200" dirty="0" err="1"/>
              <a:t>side</a:t>
            </a:r>
            <a:r>
              <a:rPr lang="de-DE" sz="2200" dirty="0"/>
              <a:t> </a:t>
            </a:r>
            <a:r>
              <a:rPr lang="de-DE" sz="2200" dirty="0" err="1"/>
              <a:t>effects</a:t>
            </a:r>
            <a:r>
              <a:rPr lang="de-DE" sz="2200" dirty="0"/>
              <a:t> (Seeber et al. 2020), e.g. </a:t>
            </a:r>
            <a:r>
              <a:rPr lang="de-DE" sz="2200" dirty="0" err="1"/>
              <a:t>deskilling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staff</a:t>
            </a:r>
            <a:r>
              <a:rPr lang="de-DE" sz="2200" dirty="0"/>
              <a:t>, </a:t>
            </a:r>
            <a:r>
              <a:rPr lang="de-DE" sz="2200" dirty="0" err="1"/>
              <a:t>dynamics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trust</a:t>
            </a:r>
            <a:r>
              <a:rPr lang="de-DE" sz="2200" dirty="0"/>
              <a:t> and </a:t>
            </a:r>
            <a:r>
              <a:rPr lang="de-DE" sz="2200" dirty="0" err="1"/>
              <a:t>dependence</a:t>
            </a:r>
            <a:endParaRPr lang="en-IE" sz="2200" dirty="0"/>
          </a:p>
        </p:txBody>
      </p:sp>
    </p:spTree>
    <p:extLst>
      <p:ext uri="{BB962C8B-B14F-4D97-AF65-F5344CB8AC3E}">
        <p14:creationId xmlns:p14="http://schemas.microsoft.com/office/powerpoint/2010/main" val="3567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1A109F-0153-4CDF-86E4-5E66AAAB6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49" y="4571999"/>
            <a:ext cx="5755351" cy="108765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de-DE" sz="3600" dirty="0" smtClean="0"/>
              <a:t>Ascribing intentionality to artificial </a:t>
            </a:r>
            <a:r>
              <a:rPr lang="de-DE" sz="3600" dirty="0"/>
              <a:t>agents</a:t>
            </a:r>
            <a:endParaRPr lang="en-IE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EBCFEF-140F-4874-ADA7-97CFF22F6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096" y="5659655"/>
            <a:ext cx="5699404" cy="611896"/>
          </a:xfrm>
        </p:spPr>
        <p:txBody>
          <a:bodyPr>
            <a:normAutofit/>
          </a:bodyPr>
          <a:lstStyle/>
          <a:p>
            <a:pPr algn="l"/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60F05-33BA-40FF-8F48-01CF94A6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09600"/>
            <a:ext cx="4596034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7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09600"/>
            <a:ext cx="6872312" cy="1320800"/>
          </a:xfrm>
        </p:spPr>
        <p:txBody>
          <a:bodyPr anchor="t">
            <a:normAutofit/>
          </a:bodyPr>
          <a:lstStyle/>
          <a:p>
            <a:r>
              <a:rPr lang="en-IE" dirty="0"/>
              <a:t>Ascription of intentionality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B8DEDA-B526-457F-8404-E2216357D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r="13775"/>
          <a:stretch/>
        </p:blipFill>
        <p:spPr>
          <a:xfrm>
            <a:off x="1979712" y="3672822"/>
            <a:ext cx="3672408" cy="29146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30401"/>
            <a:ext cx="6840761" cy="4318000"/>
          </a:xfrm>
        </p:spPr>
        <p:txBody>
          <a:bodyPr>
            <a:normAutofit/>
          </a:bodyPr>
          <a:lstStyle/>
          <a:p>
            <a:r>
              <a:rPr lang="en-IE" sz="2200" dirty="0"/>
              <a:t>Humans hardwired to ascribe intentionality to objects if they show any type of activity that can be interpreted as being goal directed or expressing emotion</a:t>
            </a:r>
          </a:p>
          <a:p>
            <a:r>
              <a:rPr lang="en-IE" sz="2200" dirty="0">
                <a:hlinkClick r:id="rId3"/>
              </a:rPr>
              <a:t>https://www.youtube.com/watch?v=n9TWwG4SFWQ</a:t>
            </a:r>
            <a:r>
              <a:rPr lang="en-IE" sz="2200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653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A4F4-9CE4-4CCD-90B3-385C2572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640"/>
            <a:ext cx="6347713" cy="1320800"/>
          </a:xfrm>
        </p:spPr>
        <p:txBody>
          <a:bodyPr/>
          <a:lstStyle/>
          <a:p>
            <a:r>
              <a:rPr lang="de-DE" dirty="0"/>
              <a:t>Human </a:t>
            </a:r>
            <a:r>
              <a:rPr lang="de-DE" dirty="0" err="1"/>
              <a:t>willingness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engage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agents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4D7B-B499-48AE-ADC6-52562DF4E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09440"/>
            <a:ext cx="6347714" cy="4531923"/>
          </a:xfrm>
        </p:spPr>
        <p:txBody>
          <a:bodyPr>
            <a:normAutofit/>
          </a:bodyPr>
          <a:lstStyle/>
          <a:p>
            <a:r>
              <a:rPr lang="de-DE" sz="2400" dirty="0"/>
              <a:t>Eliza – a </a:t>
            </a:r>
            <a:r>
              <a:rPr lang="de-DE" sz="2400" dirty="0" err="1"/>
              <a:t>basic</a:t>
            </a:r>
            <a:r>
              <a:rPr lang="de-DE" sz="2400" dirty="0"/>
              <a:t> </a:t>
            </a:r>
            <a:r>
              <a:rPr lang="de-DE" sz="2400" dirty="0" err="1"/>
              <a:t>automated</a:t>
            </a:r>
            <a:r>
              <a:rPr lang="de-DE" sz="2400" dirty="0"/>
              <a:t> </a:t>
            </a:r>
            <a:r>
              <a:rPr lang="de-DE" sz="2400" dirty="0" err="1"/>
              <a:t>counselling</a:t>
            </a:r>
            <a:r>
              <a:rPr lang="de-DE" sz="2400" dirty="0"/>
              <a:t> </a:t>
            </a:r>
            <a:r>
              <a:rPr lang="de-DE" sz="2400" dirty="0" err="1"/>
              <a:t>programme</a:t>
            </a:r>
            <a:r>
              <a:rPr lang="de-DE" sz="2400" dirty="0"/>
              <a:t> (Weizenbaum 1966)</a:t>
            </a:r>
          </a:p>
          <a:p>
            <a:r>
              <a:rPr lang="de-DE" sz="2400" dirty="0"/>
              <a:t>Digital </a:t>
            </a:r>
            <a:r>
              <a:rPr lang="de-DE" sz="2400" dirty="0" err="1"/>
              <a:t>pets</a:t>
            </a:r>
            <a:r>
              <a:rPr lang="de-DE" sz="2400" dirty="0"/>
              <a:t> and </a:t>
            </a:r>
            <a:r>
              <a:rPr lang="de-DE" sz="2400" dirty="0" err="1"/>
              <a:t>toy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r>
              <a:rPr lang="de-DE" sz="2400" dirty="0"/>
              <a:t> (</a:t>
            </a:r>
            <a:r>
              <a:rPr lang="de-DE" sz="2400" dirty="0" err="1"/>
              <a:t>starting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Tamagotchis, </a:t>
            </a:r>
            <a:r>
              <a:rPr lang="de-DE" sz="2400" dirty="0" err="1"/>
              <a:t>Furbies</a:t>
            </a:r>
            <a:r>
              <a:rPr lang="de-DE" sz="2400" dirty="0"/>
              <a:t> and AIBOs) – „</a:t>
            </a:r>
            <a:r>
              <a:rPr lang="de-DE" sz="2400" dirty="0" err="1"/>
              <a:t>alive</a:t>
            </a:r>
            <a:r>
              <a:rPr lang="de-DE" sz="2400" dirty="0"/>
              <a:t> in a Furby </a:t>
            </a:r>
            <a:r>
              <a:rPr lang="de-DE" sz="2400" dirty="0" err="1"/>
              <a:t>kind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way</a:t>
            </a:r>
            <a:r>
              <a:rPr lang="de-DE" sz="2400" dirty="0"/>
              <a:t>“</a:t>
            </a:r>
          </a:p>
          <a:p>
            <a:r>
              <a:rPr lang="de-DE" sz="2400" dirty="0"/>
              <a:t>Care </a:t>
            </a:r>
            <a:r>
              <a:rPr lang="de-DE" sz="2400" dirty="0" err="1"/>
              <a:t>robots</a:t>
            </a:r>
            <a:r>
              <a:rPr lang="de-DE" sz="2400" dirty="0"/>
              <a:t> (</a:t>
            </a:r>
            <a:r>
              <a:rPr lang="de-DE" sz="2400" dirty="0" err="1"/>
              <a:t>from</a:t>
            </a:r>
            <a:r>
              <a:rPr lang="de-DE" sz="2400" dirty="0"/>
              <a:t> PARO </a:t>
            </a:r>
            <a:r>
              <a:rPr lang="de-DE" sz="2400" dirty="0" err="1"/>
              <a:t>to</a:t>
            </a:r>
            <a:r>
              <a:rPr lang="de-DE" sz="2400" dirty="0"/>
              <a:t> NAO and Pepper)</a:t>
            </a:r>
          </a:p>
          <a:p>
            <a:r>
              <a:rPr lang="de-DE" sz="2400" dirty="0"/>
              <a:t>Personal digital </a:t>
            </a:r>
            <a:r>
              <a:rPr lang="de-DE" sz="2400" dirty="0" err="1"/>
              <a:t>assistants</a:t>
            </a:r>
            <a:r>
              <a:rPr lang="de-DE" sz="2400" dirty="0"/>
              <a:t> (Siri and Alexa)</a:t>
            </a:r>
          </a:p>
          <a:p>
            <a:r>
              <a:rPr lang="en-IE" sz="2400" dirty="0"/>
              <a:t>Chatbots in customer service contexts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6DC0E-1BA2-4DBE-8A93-F33A5C7F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824" y="-8380"/>
            <a:ext cx="2186688" cy="21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866B-7449-42A1-9A17-09B3496B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0" cy="1320800"/>
          </a:xfrm>
        </p:spPr>
        <p:txBody>
          <a:bodyPr>
            <a:normAutofit/>
          </a:bodyPr>
          <a:lstStyle/>
          <a:p>
            <a:r>
              <a:rPr lang="de-DE" dirty="0" err="1"/>
              <a:t>Fascination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agents</a:t>
            </a:r>
            <a:endParaRPr lang="en-IE" dirty="0"/>
          </a:p>
        </p:txBody>
      </p:sp>
      <p:sp>
        <p:nvSpPr>
          <p:cNvPr id="10" name="Isosceles Triangle 8">
            <a:extLst>
              <a:ext uri="{FF2B5EF4-FFF2-40B4-BE49-F238E27FC236}">
                <a16:creationId xmlns:a16="http://schemas.microsoft.com/office/drawing/2014/main" id="{98EE4960-6ED7-49B4-BEEE-A96A0C83D9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357491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9D512-93B1-4ACD-8392-513230D1D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3" r="1" b="1"/>
          <a:stretch/>
        </p:blipFill>
        <p:spPr>
          <a:xfrm>
            <a:off x="486806" y="2158073"/>
            <a:ext cx="1969001" cy="3882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04B8F-9F0D-44ED-8FAF-57D14A485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38" b="1"/>
          <a:stretch/>
        </p:blipFill>
        <p:spPr>
          <a:xfrm>
            <a:off x="2602767" y="2159331"/>
            <a:ext cx="1969002" cy="38823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3901-619C-456A-A42B-A56755C07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410" y="2160589"/>
            <a:ext cx="2211090" cy="3880773"/>
          </a:xfrm>
        </p:spPr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62BEB-26D3-4F49-9ADE-EACBD896BC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3" r="28912"/>
          <a:stretch/>
        </p:blipFill>
        <p:spPr>
          <a:xfrm>
            <a:off x="4754501" y="2158073"/>
            <a:ext cx="2373640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62BB-46F8-4F6D-951E-A5E07246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32656"/>
            <a:ext cx="6347713" cy="1320800"/>
          </a:xfrm>
        </p:spPr>
        <p:txBody>
          <a:bodyPr/>
          <a:lstStyle/>
          <a:p>
            <a:r>
              <a:rPr lang="de-DE" dirty="0"/>
              <a:t>The Turing Test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84C82-BAA0-4F96-8CE2-52AE8CED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56792"/>
            <a:ext cx="5474569" cy="5112568"/>
          </a:xfrm>
        </p:spPr>
        <p:txBody>
          <a:bodyPr>
            <a:normAutofit lnSpcReduction="10000"/>
          </a:bodyPr>
          <a:lstStyle/>
          <a:p>
            <a:r>
              <a:rPr lang="de-DE" sz="2400" dirty="0" err="1"/>
              <a:t>Proposed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Turing (1950)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criterion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machines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acquired</a:t>
            </a:r>
            <a:r>
              <a:rPr lang="de-DE" sz="2400" dirty="0"/>
              <a:t> </a:t>
            </a:r>
            <a:r>
              <a:rPr lang="de-DE" sz="2400" dirty="0" err="1"/>
              <a:t>sufficient</a:t>
            </a:r>
            <a:r>
              <a:rPr lang="de-DE" sz="2400" dirty="0"/>
              <a:t> </a:t>
            </a:r>
            <a:r>
              <a:rPr lang="de-DE" sz="2400" dirty="0" err="1"/>
              <a:t>intelligence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comparable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humans</a:t>
            </a:r>
            <a:endParaRPr lang="de-DE" sz="2400" dirty="0"/>
          </a:p>
          <a:p>
            <a:r>
              <a:rPr lang="de-DE" sz="2400" dirty="0"/>
              <a:t>„</a:t>
            </a:r>
            <a:r>
              <a:rPr lang="de-DE" sz="2400" dirty="0" err="1"/>
              <a:t>imitation</a:t>
            </a:r>
            <a:r>
              <a:rPr lang="de-DE" sz="2400" dirty="0"/>
              <a:t> game“, i.e. not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consciousness</a:t>
            </a:r>
            <a:r>
              <a:rPr lang="de-DE" sz="2400" dirty="0"/>
              <a:t> but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passing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human</a:t>
            </a:r>
          </a:p>
          <a:p>
            <a:r>
              <a:rPr lang="de-DE" sz="2400" dirty="0"/>
              <a:t>Natural </a:t>
            </a:r>
            <a:r>
              <a:rPr lang="de-DE" sz="2400" dirty="0" err="1"/>
              <a:t>extended</a:t>
            </a:r>
            <a:r>
              <a:rPr lang="de-DE" sz="2400" dirty="0"/>
              <a:t> </a:t>
            </a:r>
            <a:r>
              <a:rPr lang="de-DE" sz="2400" dirty="0" err="1"/>
              <a:t>conversation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human </a:t>
            </a:r>
            <a:r>
              <a:rPr lang="de-DE" sz="2400" dirty="0" err="1"/>
              <a:t>judge</a:t>
            </a:r>
            <a:r>
              <a:rPr lang="de-DE" sz="2400" dirty="0"/>
              <a:t> and </a:t>
            </a:r>
            <a:r>
              <a:rPr lang="de-DE" sz="2400" dirty="0" err="1"/>
              <a:t>either</a:t>
            </a:r>
            <a:r>
              <a:rPr lang="de-DE" sz="2400" dirty="0"/>
              <a:t>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other</a:t>
            </a:r>
            <a:r>
              <a:rPr lang="de-DE" sz="2400" dirty="0"/>
              <a:t> human; </a:t>
            </a:r>
            <a:r>
              <a:rPr lang="de-DE" sz="2400" dirty="0" err="1"/>
              <a:t>judge</a:t>
            </a:r>
            <a:r>
              <a:rPr lang="de-DE" sz="2400" dirty="0"/>
              <a:t> </a:t>
            </a:r>
            <a:r>
              <a:rPr lang="de-DE" sz="2400" dirty="0" err="1"/>
              <a:t>needs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identify</a:t>
            </a:r>
            <a:r>
              <a:rPr lang="de-DE" sz="2400" dirty="0"/>
              <a:t> </a:t>
            </a:r>
            <a:r>
              <a:rPr lang="de-DE" sz="2400" dirty="0" err="1"/>
              <a:t>whether</a:t>
            </a:r>
            <a:r>
              <a:rPr lang="de-DE" sz="2400" dirty="0"/>
              <a:t> </a:t>
            </a:r>
            <a:r>
              <a:rPr lang="de-DE" sz="2400" dirty="0" err="1"/>
              <a:t>interaction</a:t>
            </a:r>
            <a:r>
              <a:rPr lang="de-DE" sz="2400" dirty="0"/>
              <a:t> </a:t>
            </a:r>
            <a:r>
              <a:rPr lang="de-DE" sz="2400" dirty="0" err="1"/>
              <a:t>partner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human</a:t>
            </a:r>
          </a:p>
          <a:p>
            <a:r>
              <a:rPr lang="de-DE" sz="2400" dirty="0"/>
              <a:t>Turing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distraction</a:t>
            </a:r>
            <a:r>
              <a:rPr lang="de-DE" sz="2400" dirty="0"/>
              <a:t>? Other </a:t>
            </a:r>
            <a:r>
              <a:rPr lang="de-DE" sz="2400" dirty="0" err="1"/>
              <a:t>capacities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matter </a:t>
            </a:r>
            <a:r>
              <a:rPr lang="de-DE" sz="2400" dirty="0" err="1"/>
              <a:t>more</a:t>
            </a:r>
            <a:r>
              <a:rPr lang="de-DE" sz="2400" dirty="0"/>
              <a:t>…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9EF84-71C2-4392-BC1F-3C87DA1C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790" y="0"/>
            <a:ext cx="3170210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5738-7D5B-489B-AA4B-8810DB786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63984"/>
            <a:ext cx="6447501" cy="1320800"/>
          </a:xfrm>
        </p:spPr>
        <p:txBody>
          <a:bodyPr anchor="t">
            <a:normAutofit/>
          </a:bodyPr>
          <a:lstStyle/>
          <a:p>
            <a:r>
              <a:rPr lang="de-DE" dirty="0"/>
              <a:t>Passing </a:t>
            </a:r>
            <a:r>
              <a:rPr lang="de-DE" dirty="0" err="1"/>
              <a:t>as</a:t>
            </a:r>
            <a:r>
              <a:rPr lang="de-DE" dirty="0"/>
              <a:t> human in </a:t>
            </a:r>
            <a:r>
              <a:rPr lang="de-DE" dirty="0" err="1"/>
              <a:t>everyday</a:t>
            </a:r>
            <a:r>
              <a:rPr lang="de-DE" dirty="0"/>
              <a:t> </a:t>
            </a:r>
            <a:r>
              <a:rPr lang="de-DE" dirty="0" err="1"/>
              <a:t>contexts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93A25-B019-4A01-B820-EE1F9A6A2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84785"/>
            <a:ext cx="6696744" cy="511256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de-DE" sz="2000" dirty="0" err="1"/>
              <a:t>Scripted</a:t>
            </a:r>
            <a:r>
              <a:rPr lang="de-DE" sz="2000" dirty="0"/>
              <a:t> </a:t>
            </a:r>
            <a:r>
              <a:rPr lang="de-DE" sz="2000" dirty="0" err="1"/>
              <a:t>conversational</a:t>
            </a:r>
            <a:r>
              <a:rPr lang="de-DE" sz="2000" dirty="0"/>
              <a:t> </a:t>
            </a:r>
            <a:r>
              <a:rPr lang="de-DE" sz="2000" dirty="0" err="1"/>
              <a:t>agents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pass </a:t>
            </a:r>
            <a:r>
              <a:rPr lang="de-DE" sz="2000" dirty="0" err="1"/>
              <a:t>as</a:t>
            </a:r>
            <a:r>
              <a:rPr lang="de-DE" sz="2000" dirty="0"/>
              <a:t> human in normal non-test </a:t>
            </a:r>
            <a:r>
              <a:rPr lang="de-DE" sz="2000" dirty="0" err="1"/>
              <a:t>circumstances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right</a:t>
            </a:r>
            <a:r>
              <a:rPr lang="de-DE" sz="2000" dirty="0"/>
              <a:t> </a:t>
            </a:r>
            <a:r>
              <a:rPr lang="de-DE" sz="2000" dirty="0" err="1"/>
              <a:t>conditions</a:t>
            </a:r>
            <a:r>
              <a:rPr lang="de-DE" sz="2000" dirty="0"/>
              <a:t> </a:t>
            </a:r>
          </a:p>
          <a:p>
            <a:pPr>
              <a:lnSpc>
                <a:spcPct val="90000"/>
              </a:lnSpc>
            </a:pPr>
            <a:r>
              <a:rPr lang="de-DE" sz="2000" dirty="0" err="1"/>
              <a:t>Malicious</a:t>
            </a:r>
            <a:r>
              <a:rPr lang="de-DE" sz="2000" dirty="0"/>
              <a:t> </a:t>
            </a:r>
            <a:r>
              <a:rPr lang="de-DE" sz="2000" dirty="0" err="1"/>
              <a:t>flirtbots</a:t>
            </a:r>
            <a:r>
              <a:rPr lang="de-DE" sz="2000" dirty="0"/>
              <a:t> (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CyberLover</a:t>
            </a:r>
            <a:r>
              <a:rPr lang="de-DE" sz="2000" dirty="0"/>
              <a:t> 2007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Tinderbots</a:t>
            </a:r>
            <a:r>
              <a:rPr lang="de-DE" sz="2000" dirty="0"/>
              <a:t> 2020)</a:t>
            </a:r>
          </a:p>
          <a:p>
            <a:pPr>
              <a:lnSpc>
                <a:spcPct val="90000"/>
              </a:lnSpc>
            </a:pPr>
            <a:r>
              <a:rPr lang="de-DE" sz="2000" dirty="0"/>
              <a:t>Gilbert &amp; </a:t>
            </a:r>
            <a:r>
              <a:rPr lang="de-DE" sz="2000" dirty="0" err="1"/>
              <a:t>Forney</a:t>
            </a:r>
            <a:r>
              <a:rPr lang="de-DE" sz="2000" dirty="0"/>
              <a:t> (2015) </a:t>
            </a:r>
            <a:r>
              <a:rPr lang="de-DE" sz="2000" dirty="0" err="1"/>
              <a:t>achieved</a:t>
            </a:r>
            <a:r>
              <a:rPr lang="de-DE" sz="2000" dirty="0"/>
              <a:t> 78% </a:t>
            </a:r>
            <a:r>
              <a:rPr lang="de-DE" sz="2000" dirty="0" err="1"/>
              <a:t>judgement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human </a:t>
            </a:r>
            <a:r>
              <a:rPr lang="de-DE" sz="2000" dirty="0" err="1"/>
              <a:t>for</a:t>
            </a:r>
            <a:r>
              <a:rPr lang="de-DE" sz="2000" dirty="0"/>
              <a:t> 3D </a:t>
            </a:r>
            <a:r>
              <a:rPr lang="de-DE" sz="2000" dirty="0" err="1"/>
              <a:t>avatars</a:t>
            </a:r>
            <a:r>
              <a:rPr lang="de-DE" sz="2000" dirty="0"/>
              <a:t> in SL </a:t>
            </a:r>
            <a:r>
              <a:rPr lang="de-DE" sz="2000" dirty="0" err="1"/>
              <a:t>during</a:t>
            </a:r>
            <a:r>
              <a:rPr lang="de-DE" sz="2000" dirty="0"/>
              <a:t> a </a:t>
            </a:r>
            <a:r>
              <a:rPr lang="de-DE" sz="2000" dirty="0" err="1"/>
              <a:t>guided</a:t>
            </a:r>
            <a:r>
              <a:rPr lang="de-DE" sz="2000" dirty="0"/>
              <a:t> tour </a:t>
            </a:r>
            <a:r>
              <a:rPr lang="de-DE" sz="2000" dirty="0" err="1"/>
              <a:t>through</a:t>
            </a:r>
            <a:r>
              <a:rPr lang="de-DE" sz="2000" dirty="0"/>
              <a:t> a </a:t>
            </a:r>
            <a:r>
              <a:rPr lang="de-DE" sz="2000" dirty="0" err="1"/>
              <a:t>shop</a:t>
            </a:r>
            <a:r>
              <a:rPr lang="de-DE" sz="2000" dirty="0"/>
              <a:t> in Second Life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unsuspecting</a:t>
            </a:r>
            <a:r>
              <a:rPr lang="de-DE" sz="2000" dirty="0"/>
              <a:t> </a:t>
            </a:r>
            <a:r>
              <a:rPr lang="de-DE" sz="2000" dirty="0" err="1"/>
              <a:t>participants</a:t>
            </a:r>
            <a:endParaRPr lang="de-DE" sz="2000" dirty="0"/>
          </a:p>
          <a:p>
            <a:pPr>
              <a:lnSpc>
                <a:spcPct val="90000"/>
              </a:lnSpc>
            </a:pPr>
            <a:r>
              <a:rPr lang="de-DE" sz="2000" dirty="0" err="1"/>
              <a:t>Burden</a:t>
            </a:r>
            <a:r>
              <a:rPr lang="de-DE" sz="2000" dirty="0"/>
              <a:t> et al. (2016) </a:t>
            </a:r>
            <a:r>
              <a:rPr lang="de-DE" sz="2000" dirty="0" err="1"/>
              <a:t>achieved</a:t>
            </a:r>
            <a:r>
              <a:rPr lang="de-DE" sz="2000" dirty="0"/>
              <a:t> 100% </a:t>
            </a:r>
            <a:r>
              <a:rPr lang="de-DE" sz="2000" dirty="0" err="1"/>
              <a:t>judgment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human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chatbot</a:t>
            </a:r>
            <a:r>
              <a:rPr lang="de-DE" sz="2000" dirty="0"/>
              <a:t> in </a:t>
            </a:r>
            <a:r>
              <a:rPr lang="de-DE" sz="2000" dirty="0" err="1"/>
              <a:t>student</a:t>
            </a:r>
            <a:r>
              <a:rPr lang="de-DE" sz="2000" dirty="0"/>
              <a:t> online PBL </a:t>
            </a:r>
            <a:r>
              <a:rPr lang="de-DE" sz="2000" dirty="0" err="1"/>
              <a:t>learning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(</a:t>
            </a:r>
            <a:r>
              <a:rPr lang="de-DE" sz="2000" dirty="0" err="1"/>
              <a:t>although</a:t>
            </a:r>
            <a:r>
              <a:rPr lang="de-DE" sz="2000" dirty="0"/>
              <a:t> </a:t>
            </a:r>
            <a:r>
              <a:rPr lang="de-DE" sz="2000" dirty="0" err="1"/>
              <a:t>oddness</a:t>
            </a:r>
            <a:r>
              <a:rPr lang="de-DE" sz="2000" dirty="0"/>
              <a:t> was </a:t>
            </a:r>
            <a:r>
              <a:rPr lang="de-DE" sz="2000" dirty="0" err="1"/>
              <a:t>identified</a:t>
            </a:r>
            <a:r>
              <a:rPr lang="de-DE" sz="2000" dirty="0"/>
              <a:t> </a:t>
            </a:r>
            <a:r>
              <a:rPr lang="de-DE" sz="2000" dirty="0" err="1"/>
              <a:t>post</a:t>
            </a:r>
            <a:r>
              <a:rPr lang="de-DE" sz="2000" dirty="0"/>
              <a:t> hoc)</a:t>
            </a:r>
          </a:p>
          <a:p>
            <a:pPr>
              <a:lnSpc>
                <a:spcPct val="90000"/>
              </a:lnSpc>
            </a:pPr>
            <a:r>
              <a:rPr lang="de-DE" sz="2000" dirty="0" err="1"/>
              <a:t>Willing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discount</a:t>
            </a:r>
            <a:r>
              <a:rPr lang="de-DE" sz="2000" dirty="0"/>
              <a:t> </a:t>
            </a:r>
            <a:r>
              <a:rPr lang="de-DE" sz="2000" dirty="0" err="1"/>
              <a:t>communication</a:t>
            </a:r>
            <a:r>
              <a:rPr lang="de-DE" sz="2000" dirty="0"/>
              <a:t> </a:t>
            </a:r>
            <a:r>
              <a:rPr lang="de-DE" sz="2000" dirty="0" err="1"/>
              <a:t>peculiarities</a:t>
            </a:r>
            <a:r>
              <a:rPr lang="de-DE" sz="2000" dirty="0"/>
              <a:t>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contextual</a:t>
            </a:r>
            <a:r>
              <a:rPr lang="de-DE" sz="2000" dirty="0"/>
              <a:t> </a:t>
            </a:r>
            <a:r>
              <a:rPr lang="de-DE" sz="2000" dirty="0" err="1"/>
              <a:t>clues</a:t>
            </a:r>
            <a:r>
              <a:rPr lang="de-DE" sz="2000" dirty="0"/>
              <a:t> support </a:t>
            </a:r>
            <a:r>
              <a:rPr lang="de-DE" sz="2000" dirty="0" err="1"/>
              <a:t>interpretation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human, e.g. </a:t>
            </a:r>
            <a:r>
              <a:rPr lang="de-DE" sz="2000" dirty="0" err="1"/>
              <a:t>visual</a:t>
            </a:r>
            <a:r>
              <a:rPr lang="de-DE" sz="2000" dirty="0"/>
              <a:t> </a:t>
            </a:r>
            <a:r>
              <a:rPr lang="de-DE" sz="2000" dirty="0" err="1"/>
              <a:t>appearance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human, emotional </a:t>
            </a:r>
            <a:r>
              <a:rPr lang="de-DE" sz="2000" dirty="0" err="1"/>
              <a:t>expressiveness</a:t>
            </a:r>
            <a:r>
              <a:rPr lang="de-DE" sz="2000" dirty="0"/>
              <a:t>, </a:t>
            </a:r>
            <a:r>
              <a:rPr lang="de-DE" sz="2000" dirty="0" err="1"/>
              <a:t>possibility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non-native </a:t>
            </a:r>
            <a:r>
              <a:rPr lang="de-DE" sz="2000" dirty="0" err="1"/>
              <a:t>speaker</a:t>
            </a:r>
            <a:r>
              <a:rPr lang="de-DE" sz="2000" dirty="0"/>
              <a:t>, </a:t>
            </a:r>
            <a:r>
              <a:rPr lang="de-DE" sz="2000" dirty="0" err="1"/>
              <a:t>acceptability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limited </a:t>
            </a:r>
            <a:r>
              <a:rPr lang="de-DE" sz="2000" dirty="0" err="1"/>
              <a:t>conversational</a:t>
            </a:r>
            <a:r>
              <a:rPr lang="de-DE" sz="2000" dirty="0"/>
              <a:t> </a:t>
            </a:r>
            <a:r>
              <a:rPr lang="de-DE" sz="2000" dirty="0" err="1"/>
              <a:t>range</a:t>
            </a:r>
            <a:r>
              <a:rPr lang="de-DE" sz="2000" dirty="0"/>
              <a:t> in </a:t>
            </a:r>
            <a:r>
              <a:rPr lang="de-DE" sz="2000" dirty="0" err="1"/>
              <a:t>specific</a:t>
            </a:r>
            <a:r>
              <a:rPr lang="de-DE" sz="2000" dirty="0"/>
              <a:t> </a:t>
            </a:r>
            <a:r>
              <a:rPr lang="de-DE" sz="2000" dirty="0" err="1"/>
              <a:t>context</a:t>
            </a:r>
            <a:endParaRPr lang="de-DE" sz="2000" dirty="0"/>
          </a:p>
          <a:p>
            <a:pPr marL="0" indent="0">
              <a:lnSpc>
                <a:spcPct val="90000"/>
              </a:lnSpc>
              <a:buNone/>
            </a:pPr>
            <a:endParaRPr lang="en-IE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C489F-953C-4B75-9CFC-96133C63A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6" r="22225" b="1"/>
          <a:stretch/>
        </p:blipFill>
        <p:spPr>
          <a:xfrm>
            <a:off x="6980881" y="2060848"/>
            <a:ext cx="2271639" cy="37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2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3284-645B-4D69-8F59-D5E078AF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6347713" cy="1320800"/>
          </a:xfrm>
        </p:spPr>
        <p:txBody>
          <a:bodyPr/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consciousness</a:t>
            </a:r>
            <a:r>
              <a:rPr lang="de-DE" dirty="0"/>
              <a:t> and </a:t>
            </a:r>
            <a:r>
              <a:rPr lang="de-DE" dirty="0" err="1"/>
              <a:t>singularity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1C02E-AC79-4F9B-AE0F-C117E2123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437432"/>
            <a:ext cx="6777801" cy="5159920"/>
          </a:xfrm>
        </p:spPr>
        <p:txBody>
          <a:bodyPr>
            <a:noAutofit/>
          </a:bodyPr>
          <a:lstStyle/>
          <a:p>
            <a:r>
              <a:rPr lang="de-DE" sz="2000" dirty="0"/>
              <a:t>Will </a:t>
            </a:r>
            <a:r>
              <a:rPr lang="de-DE" sz="2000" dirty="0" err="1"/>
              <a:t>increase</a:t>
            </a:r>
            <a:r>
              <a:rPr lang="de-DE" sz="2000" dirty="0"/>
              <a:t> in </a:t>
            </a:r>
            <a:r>
              <a:rPr lang="de-DE" sz="2000" dirty="0" err="1"/>
              <a:t>abilities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AI </a:t>
            </a:r>
            <a:r>
              <a:rPr lang="de-DE" sz="2000" dirty="0" err="1"/>
              <a:t>lead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AI </a:t>
            </a:r>
            <a:r>
              <a:rPr lang="de-DE" sz="2000" dirty="0" err="1"/>
              <a:t>developing</a:t>
            </a:r>
            <a:r>
              <a:rPr lang="de-DE" sz="2000" dirty="0"/>
              <a:t> </a:t>
            </a:r>
            <a:r>
              <a:rPr lang="de-DE" sz="2000" dirty="0" err="1"/>
              <a:t>consciousness</a:t>
            </a:r>
            <a:r>
              <a:rPr lang="de-DE" sz="2000" dirty="0"/>
              <a:t>?</a:t>
            </a:r>
          </a:p>
          <a:p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evidence</a:t>
            </a:r>
            <a:r>
              <a:rPr lang="de-DE" sz="2000" dirty="0"/>
              <a:t> </a:t>
            </a:r>
            <a:r>
              <a:rPr lang="de-DE" sz="2000" dirty="0" err="1"/>
              <a:t>would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distinguish</a:t>
            </a:r>
            <a:r>
              <a:rPr lang="de-DE" sz="2000" dirty="0"/>
              <a:t> AI </a:t>
            </a:r>
            <a:r>
              <a:rPr lang="de-DE" sz="2000" dirty="0" err="1"/>
              <a:t>consciousness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merely</a:t>
            </a:r>
            <a:r>
              <a:rPr lang="de-DE" sz="2000" dirty="0"/>
              <a:t> </a:t>
            </a:r>
            <a:r>
              <a:rPr lang="de-DE" sz="2000" dirty="0" err="1"/>
              <a:t>simulating</a:t>
            </a:r>
            <a:r>
              <a:rPr lang="de-DE" sz="2000" dirty="0"/>
              <a:t> human </a:t>
            </a:r>
            <a:r>
              <a:rPr lang="de-DE" sz="2000" dirty="0" err="1"/>
              <a:t>behaviour</a:t>
            </a:r>
            <a:r>
              <a:rPr lang="de-DE" sz="2000" dirty="0"/>
              <a:t>? (</a:t>
            </a:r>
            <a:r>
              <a:rPr lang="de-DE" sz="2000" dirty="0" err="1"/>
              <a:t>Searle‘s</a:t>
            </a:r>
            <a:r>
              <a:rPr lang="de-DE" sz="2000" dirty="0"/>
              <a:t> Chinese Room)</a:t>
            </a:r>
          </a:p>
          <a:p>
            <a:r>
              <a:rPr lang="en-IE" sz="2000" dirty="0"/>
              <a:t>If AI developed consciousness, would it be like our consciousness, or would it be categorically different, and in what respects? (see Ava in Ex Machina)</a:t>
            </a:r>
          </a:p>
          <a:p>
            <a:r>
              <a:rPr lang="en-IE" sz="2000" dirty="0"/>
              <a:t>Will AI surpass us in intelligence and possibilities of independent agency, achieving superintelligence (so-called “singularity”)?</a:t>
            </a:r>
          </a:p>
          <a:p>
            <a:r>
              <a:rPr lang="en-IE" sz="2000" dirty="0"/>
              <a:t>Given open questions, should we aim to create artificial intelligence that resembles human characteristics, or is that too risky?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AE08B-7E5F-4BFC-92C3-8A61A93A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649" y="-27384"/>
            <a:ext cx="2545863" cy="1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Rot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1212</Words>
  <Application>Microsoft Office PowerPoint</Application>
  <PresentationFormat>On-screen Show (4:3)</PresentationFormat>
  <Paragraphs>96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Facette</vt:lpstr>
      <vt:lpstr>Relational artificial agents</vt:lpstr>
      <vt:lpstr>Content</vt:lpstr>
      <vt:lpstr>Ascribing intentionality to artificial agents</vt:lpstr>
      <vt:lpstr>Ascription of intentionality</vt:lpstr>
      <vt:lpstr>Human willingness to engage with artificial agents</vt:lpstr>
      <vt:lpstr>Fascination with artificial agents</vt:lpstr>
      <vt:lpstr>The Turing Test</vt:lpstr>
      <vt:lpstr>Passing as human in everyday contexts</vt:lpstr>
      <vt:lpstr>Artificial consciousness and singularity</vt:lpstr>
      <vt:lpstr>Interaction with artificial agents</vt:lpstr>
      <vt:lpstr>Sherry Turkle on interaction with AI and robots</vt:lpstr>
      <vt:lpstr>“Relational artefacts” and “liminal objects”</vt:lpstr>
      <vt:lpstr>Example: Care robots</vt:lpstr>
      <vt:lpstr>Some care robots</vt:lpstr>
      <vt:lpstr>Companion robot for dementia</vt:lpstr>
      <vt:lpstr>Domestic companion robots</vt:lpstr>
      <vt:lpstr>Eductional robots for children with autism</vt:lpstr>
      <vt:lpstr>Ethical risks in using care robots (Sharkey &amp; Sharkey 2012)</vt:lpstr>
      <vt:lpstr>Replacing human relationships with AI/robots?</vt:lpstr>
      <vt:lpstr>Consumer chatbots</vt:lpstr>
      <vt:lpstr>Algorithm aversion: Impact of chatbot use on purchases (Luo et al. 2019)</vt:lpstr>
      <vt:lpstr>Increasing trust in chatbots (Mozafari et al. 2021)</vt:lpstr>
      <vt:lpstr>Collaboration with artificial agents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agents: relationships, moral agency and responsibility</dc:title>
  <dc:creator>Felzmann, Heike</dc:creator>
  <cp:lastModifiedBy>Administrator</cp:lastModifiedBy>
  <cp:revision>49</cp:revision>
  <dcterms:created xsi:type="dcterms:W3CDTF">2020-11-22T10:16:28Z</dcterms:created>
  <dcterms:modified xsi:type="dcterms:W3CDTF">2022-10-24T23:25:36Z</dcterms:modified>
</cp:coreProperties>
</file>